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4343" r:id="rId2"/>
  </p:sldMasterIdLst>
  <p:notesMasterIdLst>
    <p:notesMasterId r:id="rId27"/>
  </p:notesMasterIdLst>
  <p:handoutMasterIdLst>
    <p:handoutMasterId r:id="rId28"/>
  </p:handoutMasterIdLst>
  <p:sldIdLst>
    <p:sldId id="571" r:id="rId3"/>
    <p:sldId id="554" r:id="rId4"/>
    <p:sldId id="584" r:id="rId5"/>
    <p:sldId id="606" r:id="rId6"/>
    <p:sldId id="602" r:id="rId7"/>
    <p:sldId id="592" r:id="rId8"/>
    <p:sldId id="610" r:id="rId9"/>
    <p:sldId id="587" r:id="rId10"/>
    <p:sldId id="586" r:id="rId11"/>
    <p:sldId id="588" r:id="rId12"/>
    <p:sldId id="603" r:id="rId13"/>
    <p:sldId id="608" r:id="rId14"/>
    <p:sldId id="589" r:id="rId15"/>
    <p:sldId id="609" r:id="rId16"/>
    <p:sldId id="604" r:id="rId17"/>
    <p:sldId id="593" r:id="rId18"/>
    <p:sldId id="594" r:id="rId19"/>
    <p:sldId id="598" r:id="rId20"/>
    <p:sldId id="599" r:id="rId21"/>
    <p:sldId id="600" r:id="rId22"/>
    <p:sldId id="595" r:id="rId23"/>
    <p:sldId id="601" r:id="rId24"/>
    <p:sldId id="607" r:id="rId25"/>
    <p:sldId id="591" r:id="rId26"/>
  </p:sldIdLst>
  <p:sldSz cx="9906000" cy="6858000" type="A4"/>
  <p:notesSz cx="6807200" cy="9939338"/>
  <p:defaultTextStyle>
    <a:defPPr>
      <a:defRPr lang="en-US"/>
    </a:defPPr>
    <a:lvl1pPr algn="l" rtl="0" fontAlgn="base">
      <a:spcBef>
        <a:spcPct val="0"/>
      </a:spcBef>
      <a:spcAft>
        <a:spcPct val="0"/>
      </a:spcAft>
      <a:defRPr sz="4000" b="1" kern="1200">
        <a:solidFill>
          <a:schemeClr val="bg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10">
          <p15:clr>
            <a:srgbClr val="A4A3A4"/>
          </p15:clr>
        </p15:guide>
        <p15:guide id="2" pos="2119">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85151"/>
    <a:srgbClr val="006600"/>
    <a:srgbClr val="FFE389"/>
    <a:srgbClr val="489452"/>
    <a:srgbClr val="515151"/>
    <a:srgbClr val="04400B"/>
    <a:srgbClr val="B8B8B8"/>
    <a:srgbClr val="46905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494" autoAdjust="0"/>
  </p:normalViewPr>
  <p:slideViewPr>
    <p:cSldViewPr>
      <p:cViewPr>
        <p:scale>
          <a:sx n="80" d="100"/>
          <a:sy n="80" d="100"/>
        </p:scale>
        <p:origin x="-660" y="-480"/>
      </p:cViewPr>
      <p:guideLst>
        <p:guide orient="horz" pos="2160"/>
        <p:guide pos="3120"/>
      </p:guideLst>
    </p:cSldViewPr>
  </p:slideViewPr>
  <p:outlineViewPr>
    <p:cViewPr>
      <p:scale>
        <a:sx n="33" d="100"/>
        <a:sy n="33" d="100"/>
      </p:scale>
      <p:origin x="0" y="12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58" y="-108"/>
      </p:cViewPr>
      <p:guideLst>
        <p:guide orient="horz" pos="3110"/>
        <p:guide orient="horz" pos="3131"/>
        <p:guide pos="2119"/>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resentation%20slides\VITT%20Perf%20for%20FF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0Backup\1.%20Mine\Marketing\Presentation%20Materials\AECG%20Perf%20for%20FFS%20_char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2.%20Backup\1.%20Mine\Marketing\Presentation%20Materials\AECG%20Perf%20for%20FFS%20_char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2.%20Backup\1.%20Mine\Marketing\Presentation%20Materials\VITT%20Perf%20for%20FFS_end%20June%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99999999999997E-2"/>
          <c:y val="0"/>
          <c:w val="0.72499999999999998"/>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489452"/>
            </a:solidFill>
          </c:spPr>
          <c:dPt>
            <c:idx val="0"/>
            <c:bubble3D val="0"/>
            <c:spPr>
              <a:solidFill>
                <a:srgbClr val="04400B"/>
              </a:solidFill>
            </c:spPr>
          </c:dPt>
          <c:dLbls>
            <c:dLbl>
              <c:idx val="0"/>
              <c:layout>
                <c:manualLayout>
                  <c:x val="-0.147000656167979"/>
                  <c:y val="0.21412037037037038"/>
                </c:manualLayout>
              </c:layout>
              <c:tx>
                <c:rich>
                  <a:bodyPr/>
                  <a:lstStyle/>
                  <a:p>
                    <a:r>
                      <a:rPr lang="en-US" sz="1300"/>
                      <a:t>Pheim Singapore, 21%</a:t>
                    </a:r>
                  </a:p>
                </c:rich>
              </c:tx>
              <c:showLegendKey val="0"/>
              <c:showVal val="1"/>
              <c:showCatName val="1"/>
              <c:showSerName val="0"/>
              <c:showPercent val="0"/>
              <c:showBubbleSize val="0"/>
            </c:dLbl>
            <c:dLbl>
              <c:idx val="1"/>
              <c:layout>
                <c:manualLayout>
                  <c:x val="0.1896832895888014"/>
                  <c:y val="-0.27364574219889182"/>
                </c:manualLayout>
              </c:layout>
              <c:tx>
                <c:rich>
                  <a:bodyPr/>
                  <a:lstStyle/>
                  <a:p>
                    <a:r>
                      <a:rPr lang="en-US" sz="1300"/>
                      <a:t>Pheim Malaysia, 79%</a:t>
                    </a:r>
                  </a:p>
                </c:rich>
              </c:tx>
              <c:showLegendKey val="0"/>
              <c:showVal val="1"/>
              <c:showCatName val="1"/>
              <c:showSerName val="0"/>
              <c:showPercent val="0"/>
              <c:showBubbleSize val="0"/>
            </c:dLbl>
            <c:txPr>
              <a:bodyPr/>
              <a:lstStyle/>
              <a:p>
                <a:pPr>
                  <a:defRPr sz="1500">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dLbls>
          <c:cat>
            <c:strRef>
              <c:f>'Since Incept'!$I$316:$I$317</c:f>
              <c:strCache>
                <c:ptCount val="2"/>
                <c:pt idx="0">
                  <c:v>Pheim Singapore</c:v>
                </c:pt>
                <c:pt idx="1">
                  <c:v>Pheim Malaysia</c:v>
                </c:pt>
              </c:strCache>
            </c:strRef>
          </c:cat>
          <c:val>
            <c:numRef>
              <c:f>'Since Incept'!$H$316:$H$317</c:f>
              <c:numCache>
                <c:formatCode>0%</c:formatCode>
                <c:ptCount val="2"/>
                <c:pt idx="0">
                  <c:v>0.21041127215253724</c:v>
                </c:pt>
                <c:pt idx="1">
                  <c:v>0.78958872784746281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09217663565132E-2"/>
          <c:y val="4.282621929087594E-2"/>
          <c:w val="0.8892691779586458"/>
          <c:h val="0.71290110868612433"/>
        </c:manualLayout>
      </c:layout>
      <c:lineChart>
        <c:grouping val="standard"/>
        <c:varyColors val="0"/>
        <c:ser>
          <c:idx val="0"/>
          <c:order val="0"/>
          <c:tx>
            <c:strRef>
              <c:f>'Since Incept'!$K$3</c:f>
              <c:strCache>
                <c:ptCount val="1"/>
                <c:pt idx="0">
                  <c:v>Fund Performance</c:v>
                </c:pt>
              </c:strCache>
            </c:strRef>
          </c:tx>
          <c:spPr>
            <a:ln w="25400">
              <a:solidFill>
                <a:srgbClr val="489452"/>
              </a:solidFill>
              <a:prstDash val="solid"/>
            </a:ln>
          </c:spPr>
          <c:marker>
            <c:symbol val="none"/>
          </c:marker>
          <c:cat>
            <c:numRef>
              <c:f>'Since Incept'!$B$4:$B$273</c:f>
              <c:numCache>
                <c:formatCode>[$-409]dd\-mmm\-yy;@</c:formatCode>
                <c:ptCount val="270"/>
                <c:pt idx="0">
                  <c:v>34733</c:v>
                </c:pt>
                <c:pt idx="1">
                  <c:v>34757</c:v>
                </c:pt>
                <c:pt idx="2">
                  <c:v>34789</c:v>
                </c:pt>
                <c:pt idx="3">
                  <c:v>34817</c:v>
                </c:pt>
                <c:pt idx="4">
                  <c:v>34845</c:v>
                </c:pt>
                <c:pt idx="5">
                  <c:v>34880</c:v>
                </c:pt>
                <c:pt idx="6">
                  <c:v>34908</c:v>
                </c:pt>
                <c:pt idx="7">
                  <c:v>34936</c:v>
                </c:pt>
                <c:pt idx="8">
                  <c:v>34971</c:v>
                </c:pt>
                <c:pt idx="9">
                  <c:v>34999</c:v>
                </c:pt>
                <c:pt idx="10">
                  <c:v>35027</c:v>
                </c:pt>
                <c:pt idx="11">
                  <c:v>35062</c:v>
                </c:pt>
                <c:pt idx="12">
                  <c:v>35090</c:v>
                </c:pt>
                <c:pt idx="13">
                  <c:v>35118</c:v>
                </c:pt>
                <c:pt idx="14">
                  <c:v>35153</c:v>
                </c:pt>
                <c:pt idx="15">
                  <c:v>35181</c:v>
                </c:pt>
                <c:pt idx="16">
                  <c:v>35216</c:v>
                </c:pt>
                <c:pt idx="17">
                  <c:v>35244</c:v>
                </c:pt>
                <c:pt idx="18">
                  <c:v>35272</c:v>
                </c:pt>
                <c:pt idx="19">
                  <c:v>35307</c:v>
                </c:pt>
                <c:pt idx="20">
                  <c:v>35335</c:v>
                </c:pt>
                <c:pt idx="21">
                  <c:v>35363</c:v>
                </c:pt>
                <c:pt idx="22">
                  <c:v>35398</c:v>
                </c:pt>
                <c:pt idx="23">
                  <c:v>35430</c:v>
                </c:pt>
                <c:pt idx="24">
                  <c:v>35461</c:v>
                </c:pt>
                <c:pt idx="25">
                  <c:v>35489</c:v>
                </c:pt>
                <c:pt idx="26">
                  <c:v>35517</c:v>
                </c:pt>
                <c:pt idx="27">
                  <c:v>35545</c:v>
                </c:pt>
                <c:pt idx="28">
                  <c:v>35580</c:v>
                </c:pt>
                <c:pt idx="29">
                  <c:v>35608</c:v>
                </c:pt>
                <c:pt idx="30">
                  <c:v>35636</c:v>
                </c:pt>
                <c:pt idx="31">
                  <c:v>35671</c:v>
                </c:pt>
                <c:pt idx="32">
                  <c:v>35699</c:v>
                </c:pt>
                <c:pt idx="33">
                  <c:v>35734</c:v>
                </c:pt>
                <c:pt idx="34">
                  <c:v>35762</c:v>
                </c:pt>
                <c:pt idx="35">
                  <c:v>35795</c:v>
                </c:pt>
                <c:pt idx="36">
                  <c:v>35825</c:v>
                </c:pt>
                <c:pt idx="37">
                  <c:v>35853</c:v>
                </c:pt>
                <c:pt idx="38">
                  <c:v>35881</c:v>
                </c:pt>
                <c:pt idx="39">
                  <c:v>35909</c:v>
                </c:pt>
                <c:pt idx="40">
                  <c:v>35944</c:v>
                </c:pt>
                <c:pt idx="41">
                  <c:v>35972</c:v>
                </c:pt>
                <c:pt idx="42">
                  <c:v>36007</c:v>
                </c:pt>
                <c:pt idx="43">
                  <c:v>36035</c:v>
                </c:pt>
                <c:pt idx="44">
                  <c:v>36063</c:v>
                </c:pt>
                <c:pt idx="45">
                  <c:v>36098</c:v>
                </c:pt>
                <c:pt idx="46">
                  <c:v>36126</c:v>
                </c:pt>
                <c:pt idx="47">
                  <c:v>36160</c:v>
                </c:pt>
                <c:pt idx="48">
                  <c:v>36189</c:v>
                </c:pt>
                <c:pt idx="49">
                  <c:v>36217</c:v>
                </c:pt>
                <c:pt idx="50">
                  <c:v>36245</c:v>
                </c:pt>
                <c:pt idx="51">
                  <c:v>36280</c:v>
                </c:pt>
                <c:pt idx="52">
                  <c:v>36308</c:v>
                </c:pt>
                <c:pt idx="53">
                  <c:v>36336</c:v>
                </c:pt>
                <c:pt idx="54">
                  <c:v>36371</c:v>
                </c:pt>
                <c:pt idx="55">
                  <c:v>36399</c:v>
                </c:pt>
                <c:pt idx="56">
                  <c:v>36427</c:v>
                </c:pt>
                <c:pt idx="57">
                  <c:v>36462</c:v>
                </c:pt>
                <c:pt idx="58">
                  <c:v>36490</c:v>
                </c:pt>
                <c:pt idx="59">
                  <c:v>36525</c:v>
                </c:pt>
                <c:pt idx="60">
                  <c:v>36553</c:v>
                </c:pt>
                <c:pt idx="61">
                  <c:v>36581</c:v>
                </c:pt>
                <c:pt idx="62">
                  <c:v>36616</c:v>
                </c:pt>
                <c:pt idx="63">
                  <c:v>36644</c:v>
                </c:pt>
                <c:pt idx="64">
                  <c:v>36672</c:v>
                </c:pt>
                <c:pt idx="65">
                  <c:v>36707</c:v>
                </c:pt>
                <c:pt idx="66">
                  <c:v>36735</c:v>
                </c:pt>
                <c:pt idx="67">
                  <c:v>36763</c:v>
                </c:pt>
                <c:pt idx="68">
                  <c:v>36798</c:v>
                </c:pt>
                <c:pt idx="69">
                  <c:v>36826</c:v>
                </c:pt>
                <c:pt idx="70">
                  <c:v>36854</c:v>
                </c:pt>
                <c:pt idx="71">
                  <c:v>36889</c:v>
                </c:pt>
                <c:pt idx="72">
                  <c:v>36917</c:v>
                </c:pt>
                <c:pt idx="73">
                  <c:v>36945</c:v>
                </c:pt>
                <c:pt idx="74">
                  <c:v>36980</c:v>
                </c:pt>
                <c:pt idx="75">
                  <c:v>37008</c:v>
                </c:pt>
                <c:pt idx="76">
                  <c:v>37036</c:v>
                </c:pt>
                <c:pt idx="77">
                  <c:v>37071</c:v>
                </c:pt>
                <c:pt idx="78">
                  <c:v>37099</c:v>
                </c:pt>
                <c:pt idx="79">
                  <c:v>37134</c:v>
                </c:pt>
                <c:pt idx="80">
                  <c:v>37162</c:v>
                </c:pt>
                <c:pt idx="81">
                  <c:v>37190</c:v>
                </c:pt>
                <c:pt idx="82">
                  <c:v>37225</c:v>
                </c:pt>
                <c:pt idx="83">
                  <c:v>37256</c:v>
                </c:pt>
                <c:pt idx="84">
                  <c:v>37281</c:v>
                </c:pt>
                <c:pt idx="85">
                  <c:v>37309</c:v>
                </c:pt>
                <c:pt idx="86">
                  <c:v>37344</c:v>
                </c:pt>
                <c:pt idx="87">
                  <c:v>37372</c:v>
                </c:pt>
                <c:pt idx="88">
                  <c:v>37407</c:v>
                </c:pt>
                <c:pt idx="89">
                  <c:v>37435</c:v>
                </c:pt>
                <c:pt idx="90">
                  <c:v>37463</c:v>
                </c:pt>
                <c:pt idx="91">
                  <c:v>37498</c:v>
                </c:pt>
                <c:pt idx="92">
                  <c:v>37526</c:v>
                </c:pt>
                <c:pt idx="93">
                  <c:v>37554</c:v>
                </c:pt>
                <c:pt idx="94">
                  <c:v>37589</c:v>
                </c:pt>
                <c:pt idx="95">
                  <c:v>37621</c:v>
                </c:pt>
                <c:pt idx="96">
                  <c:v>37652</c:v>
                </c:pt>
                <c:pt idx="97">
                  <c:v>37680</c:v>
                </c:pt>
                <c:pt idx="98">
                  <c:v>37708</c:v>
                </c:pt>
                <c:pt idx="99">
                  <c:v>37736</c:v>
                </c:pt>
                <c:pt idx="100">
                  <c:v>37771</c:v>
                </c:pt>
                <c:pt idx="101">
                  <c:v>37799</c:v>
                </c:pt>
                <c:pt idx="102">
                  <c:v>37827</c:v>
                </c:pt>
                <c:pt idx="103">
                  <c:v>37862</c:v>
                </c:pt>
                <c:pt idx="104">
                  <c:v>37890</c:v>
                </c:pt>
                <c:pt idx="105">
                  <c:v>37925</c:v>
                </c:pt>
                <c:pt idx="106">
                  <c:v>37953</c:v>
                </c:pt>
                <c:pt idx="107">
                  <c:v>37986</c:v>
                </c:pt>
                <c:pt idx="108">
                  <c:v>38016</c:v>
                </c:pt>
                <c:pt idx="109">
                  <c:v>38044</c:v>
                </c:pt>
                <c:pt idx="110">
                  <c:v>38072</c:v>
                </c:pt>
                <c:pt idx="111">
                  <c:v>38107</c:v>
                </c:pt>
                <c:pt idx="112">
                  <c:v>38135</c:v>
                </c:pt>
                <c:pt idx="113">
                  <c:v>38168</c:v>
                </c:pt>
                <c:pt idx="114">
                  <c:v>38198</c:v>
                </c:pt>
                <c:pt idx="115">
                  <c:v>38226</c:v>
                </c:pt>
                <c:pt idx="116">
                  <c:v>38254</c:v>
                </c:pt>
                <c:pt idx="117">
                  <c:v>38289</c:v>
                </c:pt>
                <c:pt idx="118">
                  <c:v>38317</c:v>
                </c:pt>
                <c:pt idx="119">
                  <c:v>38352</c:v>
                </c:pt>
                <c:pt idx="120">
                  <c:v>38380</c:v>
                </c:pt>
                <c:pt idx="121">
                  <c:v>38408</c:v>
                </c:pt>
                <c:pt idx="122">
                  <c:v>38435</c:v>
                </c:pt>
                <c:pt idx="123">
                  <c:v>38471</c:v>
                </c:pt>
                <c:pt idx="124">
                  <c:v>38499</c:v>
                </c:pt>
                <c:pt idx="125">
                  <c:v>38527</c:v>
                </c:pt>
                <c:pt idx="126">
                  <c:v>38562</c:v>
                </c:pt>
                <c:pt idx="127">
                  <c:v>38590</c:v>
                </c:pt>
                <c:pt idx="128">
                  <c:v>38625</c:v>
                </c:pt>
                <c:pt idx="129">
                  <c:v>38653</c:v>
                </c:pt>
                <c:pt idx="130">
                  <c:v>38681</c:v>
                </c:pt>
                <c:pt idx="131">
                  <c:v>38716</c:v>
                </c:pt>
                <c:pt idx="132">
                  <c:v>38744</c:v>
                </c:pt>
                <c:pt idx="133">
                  <c:v>38772</c:v>
                </c:pt>
                <c:pt idx="134">
                  <c:v>38807</c:v>
                </c:pt>
                <c:pt idx="135">
                  <c:v>38835</c:v>
                </c:pt>
                <c:pt idx="136">
                  <c:v>38863</c:v>
                </c:pt>
                <c:pt idx="137">
                  <c:v>38898</c:v>
                </c:pt>
                <c:pt idx="138">
                  <c:v>38926</c:v>
                </c:pt>
                <c:pt idx="139">
                  <c:v>38954</c:v>
                </c:pt>
                <c:pt idx="140">
                  <c:v>38989</c:v>
                </c:pt>
                <c:pt idx="141">
                  <c:v>39017</c:v>
                </c:pt>
                <c:pt idx="142">
                  <c:v>39045</c:v>
                </c:pt>
                <c:pt idx="143">
                  <c:v>39080</c:v>
                </c:pt>
                <c:pt idx="144">
                  <c:v>39108</c:v>
                </c:pt>
                <c:pt idx="145">
                  <c:v>39136</c:v>
                </c:pt>
                <c:pt idx="146">
                  <c:v>39171</c:v>
                </c:pt>
                <c:pt idx="147">
                  <c:v>39199</c:v>
                </c:pt>
                <c:pt idx="148">
                  <c:v>39227</c:v>
                </c:pt>
                <c:pt idx="149">
                  <c:v>39262</c:v>
                </c:pt>
                <c:pt idx="150">
                  <c:v>39290</c:v>
                </c:pt>
                <c:pt idx="151">
                  <c:v>39325</c:v>
                </c:pt>
                <c:pt idx="152">
                  <c:v>39353</c:v>
                </c:pt>
                <c:pt idx="153">
                  <c:v>39381</c:v>
                </c:pt>
                <c:pt idx="154">
                  <c:v>39416</c:v>
                </c:pt>
                <c:pt idx="155">
                  <c:v>39447</c:v>
                </c:pt>
                <c:pt idx="156">
                  <c:v>39472</c:v>
                </c:pt>
                <c:pt idx="157">
                  <c:v>39507</c:v>
                </c:pt>
                <c:pt idx="158">
                  <c:v>39535</c:v>
                </c:pt>
                <c:pt idx="159">
                  <c:v>39563</c:v>
                </c:pt>
                <c:pt idx="160">
                  <c:v>39598</c:v>
                </c:pt>
                <c:pt idx="161">
                  <c:v>39626</c:v>
                </c:pt>
                <c:pt idx="162">
                  <c:v>39654</c:v>
                </c:pt>
                <c:pt idx="163">
                  <c:v>39689</c:v>
                </c:pt>
                <c:pt idx="164">
                  <c:v>39717</c:v>
                </c:pt>
                <c:pt idx="165">
                  <c:v>39752</c:v>
                </c:pt>
                <c:pt idx="166">
                  <c:v>39780</c:v>
                </c:pt>
                <c:pt idx="167">
                  <c:v>39813</c:v>
                </c:pt>
                <c:pt idx="168">
                  <c:v>39843</c:v>
                </c:pt>
                <c:pt idx="169">
                  <c:v>39871</c:v>
                </c:pt>
                <c:pt idx="170">
                  <c:v>39899</c:v>
                </c:pt>
                <c:pt idx="171">
                  <c:v>39933</c:v>
                </c:pt>
                <c:pt idx="172">
                  <c:v>39962</c:v>
                </c:pt>
                <c:pt idx="173">
                  <c:v>39990</c:v>
                </c:pt>
                <c:pt idx="174">
                  <c:v>40025</c:v>
                </c:pt>
                <c:pt idx="175">
                  <c:v>40053</c:v>
                </c:pt>
                <c:pt idx="176">
                  <c:v>40081</c:v>
                </c:pt>
                <c:pt idx="177">
                  <c:v>40116</c:v>
                </c:pt>
                <c:pt idx="178">
                  <c:v>40143</c:v>
                </c:pt>
                <c:pt idx="179">
                  <c:v>40178</c:v>
                </c:pt>
                <c:pt idx="180">
                  <c:v>40207</c:v>
                </c:pt>
                <c:pt idx="181">
                  <c:v>40235</c:v>
                </c:pt>
                <c:pt idx="182">
                  <c:v>40263</c:v>
                </c:pt>
                <c:pt idx="183">
                  <c:v>40298</c:v>
                </c:pt>
                <c:pt idx="184">
                  <c:v>40325</c:v>
                </c:pt>
                <c:pt idx="185">
                  <c:v>40354</c:v>
                </c:pt>
                <c:pt idx="186">
                  <c:v>40389</c:v>
                </c:pt>
                <c:pt idx="187">
                  <c:v>40417</c:v>
                </c:pt>
                <c:pt idx="188">
                  <c:v>40445</c:v>
                </c:pt>
                <c:pt idx="189">
                  <c:v>40480</c:v>
                </c:pt>
                <c:pt idx="190">
                  <c:v>40512</c:v>
                </c:pt>
                <c:pt idx="191">
                  <c:v>40543</c:v>
                </c:pt>
                <c:pt idx="192">
                  <c:v>40571</c:v>
                </c:pt>
                <c:pt idx="193">
                  <c:v>40599</c:v>
                </c:pt>
                <c:pt idx="194">
                  <c:v>40627</c:v>
                </c:pt>
                <c:pt idx="195">
                  <c:v>40662</c:v>
                </c:pt>
                <c:pt idx="196">
                  <c:v>40690</c:v>
                </c:pt>
                <c:pt idx="197">
                  <c:v>40718</c:v>
                </c:pt>
                <c:pt idx="198">
                  <c:v>40753</c:v>
                </c:pt>
                <c:pt idx="199">
                  <c:v>40781</c:v>
                </c:pt>
                <c:pt idx="200">
                  <c:v>40816</c:v>
                </c:pt>
                <c:pt idx="201">
                  <c:v>40844</c:v>
                </c:pt>
                <c:pt idx="202">
                  <c:v>40872</c:v>
                </c:pt>
                <c:pt idx="203">
                  <c:v>40907</c:v>
                </c:pt>
                <c:pt idx="204">
                  <c:v>40935</c:v>
                </c:pt>
                <c:pt idx="205">
                  <c:v>40963</c:v>
                </c:pt>
                <c:pt idx="206">
                  <c:v>40998</c:v>
                </c:pt>
                <c:pt idx="207">
                  <c:v>41026</c:v>
                </c:pt>
                <c:pt idx="208">
                  <c:v>41054</c:v>
                </c:pt>
                <c:pt idx="209">
                  <c:v>41089</c:v>
                </c:pt>
                <c:pt idx="210">
                  <c:v>41117</c:v>
                </c:pt>
                <c:pt idx="211">
                  <c:v>41152</c:v>
                </c:pt>
                <c:pt idx="212">
                  <c:v>41180</c:v>
                </c:pt>
                <c:pt idx="213">
                  <c:v>41208</c:v>
                </c:pt>
                <c:pt idx="214">
                  <c:v>41243</c:v>
                </c:pt>
                <c:pt idx="215">
                  <c:v>41274</c:v>
                </c:pt>
                <c:pt idx="216">
                  <c:v>41299</c:v>
                </c:pt>
                <c:pt idx="217">
                  <c:v>41327</c:v>
                </c:pt>
                <c:pt idx="218">
                  <c:v>41366</c:v>
                </c:pt>
                <c:pt idx="219">
                  <c:v>41390</c:v>
                </c:pt>
                <c:pt idx="220">
                  <c:v>41425</c:v>
                </c:pt>
                <c:pt idx="221">
                  <c:v>41453</c:v>
                </c:pt>
                <c:pt idx="222">
                  <c:v>41481</c:v>
                </c:pt>
                <c:pt idx="223">
                  <c:v>41516</c:v>
                </c:pt>
                <c:pt idx="224">
                  <c:v>41544</c:v>
                </c:pt>
                <c:pt idx="225">
                  <c:v>41572</c:v>
                </c:pt>
                <c:pt idx="226">
                  <c:v>41607</c:v>
                </c:pt>
                <c:pt idx="227">
                  <c:v>41639</c:v>
                </c:pt>
                <c:pt idx="228">
                  <c:v>41670</c:v>
                </c:pt>
                <c:pt idx="229">
                  <c:v>41698</c:v>
                </c:pt>
                <c:pt idx="230">
                  <c:v>41726</c:v>
                </c:pt>
                <c:pt idx="231">
                  <c:v>41754</c:v>
                </c:pt>
                <c:pt idx="232">
                  <c:v>41789</c:v>
                </c:pt>
                <c:pt idx="233">
                  <c:v>41817</c:v>
                </c:pt>
                <c:pt idx="234">
                  <c:v>41845</c:v>
                </c:pt>
                <c:pt idx="235">
                  <c:v>41880</c:v>
                </c:pt>
                <c:pt idx="236">
                  <c:v>41908</c:v>
                </c:pt>
                <c:pt idx="237">
                  <c:v>41943</c:v>
                </c:pt>
                <c:pt idx="238">
                  <c:v>41971</c:v>
                </c:pt>
                <c:pt idx="239">
                  <c:v>42004</c:v>
                </c:pt>
                <c:pt idx="240">
                  <c:v>42034</c:v>
                </c:pt>
                <c:pt idx="241">
                  <c:v>42062</c:v>
                </c:pt>
                <c:pt idx="242">
                  <c:v>42090</c:v>
                </c:pt>
                <c:pt idx="243">
                  <c:v>42118</c:v>
                </c:pt>
                <c:pt idx="244">
                  <c:v>42153</c:v>
                </c:pt>
                <c:pt idx="245">
                  <c:v>42181</c:v>
                </c:pt>
                <c:pt idx="246">
                  <c:v>42216</c:v>
                </c:pt>
                <c:pt idx="247">
                  <c:v>42244</c:v>
                </c:pt>
                <c:pt idx="248">
                  <c:v>42272</c:v>
                </c:pt>
                <c:pt idx="249">
                  <c:v>42307</c:v>
                </c:pt>
                <c:pt idx="250">
                  <c:v>42335</c:v>
                </c:pt>
                <c:pt idx="251">
                  <c:v>42369</c:v>
                </c:pt>
                <c:pt idx="252">
                  <c:v>42398</c:v>
                </c:pt>
                <c:pt idx="253">
                  <c:v>42426</c:v>
                </c:pt>
                <c:pt idx="254">
                  <c:v>42458</c:v>
                </c:pt>
                <c:pt idx="255">
                  <c:v>42489</c:v>
                </c:pt>
                <c:pt idx="256">
                  <c:v>42517</c:v>
                </c:pt>
                <c:pt idx="257">
                  <c:v>42545</c:v>
                </c:pt>
                <c:pt idx="258">
                  <c:v>42580</c:v>
                </c:pt>
                <c:pt idx="259">
                  <c:v>42608</c:v>
                </c:pt>
                <c:pt idx="260">
                  <c:v>42643</c:v>
                </c:pt>
                <c:pt idx="261">
                  <c:v>42671</c:v>
                </c:pt>
                <c:pt idx="262">
                  <c:v>42699</c:v>
                </c:pt>
                <c:pt idx="263">
                  <c:v>42734</c:v>
                </c:pt>
                <c:pt idx="264">
                  <c:v>42762</c:v>
                </c:pt>
                <c:pt idx="265">
                  <c:v>42790</c:v>
                </c:pt>
                <c:pt idx="266">
                  <c:v>42825</c:v>
                </c:pt>
                <c:pt idx="267">
                  <c:v>42855</c:v>
                </c:pt>
                <c:pt idx="268">
                  <c:v>42881</c:v>
                </c:pt>
                <c:pt idx="269">
                  <c:v>42916</c:v>
                </c:pt>
              </c:numCache>
            </c:numRef>
          </c:cat>
          <c:val>
            <c:numRef>
              <c:f>'Since Incept'!$K$4:$K$273</c:f>
              <c:numCache>
                <c:formatCode>0.00%</c:formatCode>
                <c:ptCount val="270"/>
                <c:pt idx="0" formatCode="#,##0.0000">
                  <c:v>0</c:v>
                </c:pt>
                <c:pt idx="1">
                  <c:v>1.6799999999999999E-2</c:v>
                </c:pt>
                <c:pt idx="2">
                  <c:v>7.1000000000000004E-3</c:v>
                </c:pt>
                <c:pt idx="3">
                  <c:v>-1.5699999999999999E-2</c:v>
                </c:pt>
                <c:pt idx="4">
                  <c:v>9.64E-2</c:v>
                </c:pt>
                <c:pt idx="5">
                  <c:v>0.13</c:v>
                </c:pt>
                <c:pt idx="6">
                  <c:v>0.1822</c:v>
                </c:pt>
                <c:pt idx="7">
                  <c:v>0.1646</c:v>
                </c:pt>
                <c:pt idx="8">
                  <c:v>0.1653</c:v>
                </c:pt>
                <c:pt idx="9">
                  <c:v>0.1135</c:v>
                </c:pt>
                <c:pt idx="10">
                  <c:v>7.5600000000000001E-2</c:v>
                </c:pt>
                <c:pt idx="11">
                  <c:v>0.1313</c:v>
                </c:pt>
                <c:pt idx="12">
                  <c:v>0.18740000000000001</c:v>
                </c:pt>
                <c:pt idx="13">
                  <c:v>0.23119999999999999</c:v>
                </c:pt>
                <c:pt idx="14">
                  <c:v>0.217</c:v>
                </c:pt>
                <c:pt idx="15">
                  <c:v>0.2737</c:v>
                </c:pt>
                <c:pt idx="16">
                  <c:v>0.26029999999999998</c:v>
                </c:pt>
                <c:pt idx="17">
                  <c:v>0.2412</c:v>
                </c:pt>
                <c:pt idx="18">
                  <c:v>0.16200000000000001</c:v>
                </c:pt>
                <c:pt idx="19">
                  <c:v>0.16200000000000001</c:v>
                </c:pt>
                <c:pt idx="20">
                  <c:v>0.18110000000000001</c:v>
                </c:pt>
                <c:pt idx="21">
                  <c:v>0.16869999999999999</c:v>
                </c:pt>
                <c:pt idx="22">
                  <c:v>0.23760000000000001</c:v>
                </c:pt>
                <c:pt idx="23">
                  <c:v>0.218</c:v>
                </c:pt>
                <c:pt idx="24">
                  <c:v>0.27379999999999999</c:v>
                </c:pt>
                <c:pt idx="25">
                  <c:v>0.33810000000000001</c:v>
                </c:pt>
                <c:pt idx="26">
                  <c:v>0.26229999999999998</c:v>
                </c:pt>
                <c:pt idx="27">
                  <c:v>0.15079999999999999</c:v>
                </c:pt>
                <c:pt idx="28">
                  <c:v>0.1353</c:v>
                </c:pt>
                <c:pt idx="29">
                  <c:v>0.13</c:v>
                </c:pt>
                <c:pt idx="30">
                  <c:v>5.6800000000000003E-2</c:v>
                </c:pt>
                <c:pt idx="31">
                  <c:v>-0.18609999999999999</c:v>
                </c:pt>
                <c:pt idx="32">
                  <c:v>-0.21460000000000001</c:v>
                </c:pt>
                <c:pt idx="33">
                  <c:v>-0.36820000000000003</c:v>
                </c:pt>
                <c:pt idx="34">
                  <c:v>-0.43780000000000002</c:v>
                </c:pt>
                <c:pt idx="35">
                  <c:v>-0.5222</c:v>
                </c:pt>
                <c:pt idx="36">
                  <c:v>-0.59060000000000001</c:v>
                </c:pt>
                <c:pt idx="37">
                  <c:v>-0.44619999999999999</c:v>
                </c:pt>
                <c:pt idx="38">
                  <c:v>-0.41949999999999998</c:v>
                </c:pt>
                <c:pt idx="39">
                  <c:v>-0.4773</c:v>
                </c:pt>
                <c:pt idx="40">
                  <c:v>-0.54920000000000002</c:v>
                </c:pt>
                <c:pt idx="41">
                  <c:v>-0.60329999999999995</c:v>
                </c:pt>
                <c:pt idx="42">
                  <c:v>-0.62380000000000002</c:v>
                </c:pt>
                <c:pt idx="43">
                  <c:v>-0.68789999999999996</c:v>
                </c:pt>
                <c:pt idx="44">
                  <c:v>-0.63759999999999994</c:v>
                </c:pt>
                <c:pt idx="45">
                  <c:v>-0.55020000000000002</c:v>
                </c:pt>
                <c:pt idx="46">
                  <c:v>-0.44919999999999999</c:v>
                </c:pt>
                <c:pt idx="47">
                  <c:v>-0.46210000000000001</c:v>
                </c:pt>
                <c:pt idx="48">
                  <c:v>-0.4219</c:v>
                </c:pt>
                <c:pt idx="49">
                  <c:v>-0.46960000000000002</c:v>
                </c:pt>
                <c:pt idx="50">
                  <c:v>-0.47239999999999999</c:v>
                </c:pt>
                <c:pt idx="51">
                  <c:v>-0.33839999999999998</c:v>
                </c:pt>
                <c:pt idx="52">
                  <c:v>-0.25319999999999998</c:v>
                </c:pt>
                <c:pt idx="53">
                  <c:v>-0.17929999999999999</c:v>
                </c:pt>
                <c:pt idx="54">
                  <c:v>-0.20669999999999999</c:v>
                </c:pt>
                <c:pt idx="55">
                  <c:v>-0.21929999999999999</c:v>
                </c:pt>
                <c:pt idx="56">
                  <c:v>-0.24940000000000001</c:v>
                </c:pt>
                <c:pt idx="57">
                  <c:v>-0.21829999999999999</c:v>
                </c:pt>
                <c:pt idx="58">
                  <c:v>-0.18709999999999999</c:v>
                </c:pt>
                <c:pt idx="59">
                  <c:v>-0.1177</c:v>
                </c:pt>
                <c:pt idx="60">
                  <c:v>-0.1028</c:v>
                </c:pt>
                <c:pt idx="61">
                  <c:v>-0.1084</c:v>
                </c:pt>
                <c:pt idx="62">
                  <c:v>-0.1132</c:v>
                </c:pt>
                <c:pt idx="63">
                  <c:v>-0.1694</c:v>
                </c:pt>
                <c:pt idx="64">
                  <c:v>-0.24329999999999999</c:v>
                </c:pt>
                <c:pt idx="65">
                  <c:v>-0.22750000000000001</c:v>
                </c:pt>
                <c:pt idx="66">
                  <c:v>-0.22739999999999999</c:v>
                </c:pt>
                <c:pt idx="67">
                  <c:v>-0.21029999999999999</c:v>
                </c:pt>
                <c:pt idx="68">
                  <c:v>-0.26829999999999998</c:v>
                </c:pt>
                <c:pt idx="69">
                  <c:v>-0.30030000000000001</c:v>
                </c:pt>
                <c:pt idx="70">
                  <c:v>-0.2848</c:v>
                </c:pt>
                <c:pt idx="71">
                  <c:v>-0.31159999999999999</c:v>
                </c:pt>
                <c:pt idx="72">
                  <c:v>-0.29570000000000002</c:v>
                </c:pt>
                <c:pt idx="73">
                  <c:v>-0.23</c:v>
                </c:pt>
                <c:pt idx="74">
                  <c:v>-0.33610000000000001</c:v>
                </c:pt>
                <c:pt idx="75">
                  <c:v>-0.33210000000000001</c:v>
                </c:pt>
                <c:pt idx="76">
                  <c:v>-0.26429999999999998</c:v>
                </c:pt>
                <c:pt idx="77">
                  <c:v>-0.2238</c:v>
                </c:pt>
                <c:pt idx="78">
                  <c:v>-0.26569999999999999</c:v>
                </c:pt>
                <c:pt idx="79">
                  <c:v>-0.2626</c:v>
                </c:pt>
                <c:pt idx="80">
                  <c:v>-0.3619</c:v>
                </c:pt>
                <c:pt idx="81">
                  <c:v>-0.34520000000000001</c:v>
                </c:pt>
                <c:pt idx="82">
                  <c:v>-0.29970000000000002</c:v>
                </c:pt>
                <c:pt idx="83">
                  <c:v>-0.2697</c:v>
                </c:pt>
                <c:pt idx="84">
                  <c:v>-0.2049</c:v>
                </c:pt>
                <c:pt idx="85">
                  <c:v>-0.17</c:v>
                </c:pt>
                <c:pt idx="86">
                  <c:v>-0.1169</c:v>
                </c:pt>
                <c:pt idx="87">
                  <c:v>-0.1061</c:v>
                </c:pt>
                <c:pt idx="88">
                  <c:v>-8.9599999999999999E-2</c:v>
                </c:pt>
                <c:pt idx="89">
                  <c:v>-9.5899999999999999E-2</c:v>
                </c:pt>
                <c:pt idx="90">
                  <c:v>-0.1168</c:v>
                </c:pt>
                <c:pt idx="91">
                  <c:v>-0.1103</c:v>
                </c:pt>
                <c:pt idx="92">
                  <c:v>-0.13780000000000001</c:v>
                </c:pt>
                <c:pt idx="93">
                  <c:v>-0.13439999999999999</c:v>
                </c:pt>
                <c:pt idx="94">
                  <c:v>-0.13880000000000001</c:v>
                </c:pt>
                <c:pt idx="95">
                  <c:v>-0.1404</c:v>
                </c:pt>
                <c:pt idx="96">
                  <c:v>-0.13389999999999999</c:v>
                </c:pt>
                <c:pt idx="97">
                  <c:v>-0.13689999999999999</c:v>
                </c:pt>
                <c:pt idx="98">
                  <c:v>-0.13650000000000001</c:v>
                </c:pt>
                <c:pt idx="99">
                  <c:v>-0.1454</c:v>
                </c:pt>
                <c:pt idx="100">
                  <c:v>-7.7899999999999997E-2</c:v>
                </c:pt>
                <c:pt idx="101">
                  <c:v>3.8999999999999998E-3</c:v>
                </c:pt>
                <c:pt idx="102">
                  <c:v>6.3600000000000004E-2</c:v>
                </c:pt>
                <c:pt idx="103">
                  <c:v>0.16109999999999999</c:v>
                </c:pt>
                <c:pt idx="104">
                  <c:v>0.2465</c:v>
                </c:pt>
                <c:pt idx="105">
                  <c:v>0.33090000000000003</c:v>
                </c:pt>
                <c:pt idx="106">
                  <c:v>0.32919999999999999</c:v>
                </c:pt>
                <c:pt idx="107">
                  <c:v>0.39029999999999998</c:v>
                </c:pt>
                <c:pt idx="108">
                  <c:v>0.48180000000000001</c:v>
                </c:pt>
                <c:pt idx="109">
                  <c:v>0.54339999999999999</c:v>
                </c:pt>
                <c:pt idx="110">
                  <c:v>0.46379999999999999</c:v>
                </c:pt>
                <c:pt idx="111">
                  <c:v>0.45619999999999999</c:v>
                </c:pt>
                <c:pt idx="112">
                  <c:v>0.41020000000000001</c:v>
                </c:pt>
                <c:pt idx="113">
                  <c:v>0.37940000000000002</c:v>
                </c:pt>
                <c:pt idx="114">
                  <c:v>0.36549999999999999</c:v>
                </c:pt>
                <c:pt idx="115">
                  <c:v>0.3397</c:v>
                </c:pt>
                <c:pt idx="116">
                  <c:v>0.39029999999999998</c:v>
                </c:pt>
                <c:pt idx="117">
                  <c:v>0.38159999999999999</c:v>
                </c:pt>
                <c:pt idx="118">
                  <c:v>0.46800000000000003</c:v>
                </c:pt>
                <c:pt idx="119">
                  <c:v>0.48089999999999999</c:v>
                </c:pt>
                <c:pt idx="120">
                  <c:v>0.55300000000000005</c:v>
                </c:pt>
                <c:pt idx="121">
                  <c:v>0.59209999999999996</c:v>
                </c:pt>
                <c:pt idx="122">
                  <c:v>0.53669999999999995</c:v>
                </c:pt>
                <c:pt idx="123">
                  <c:v>0.4592</c:v>
                </c:pt>
                <c:pt idx="124">
                  <c:v>0.4345</c:v>
                </c:pt>
                <c:pt idx="125">
                  <c:v>0.45429999999999998</c:v>
                </c:pt>
                <c:pt idx="126">
                  <c:v>0.44219999999999998</c:v>
                </c:pt>
                <c:pt idx="127">
                  <c:v>0.44450000000000001</c:v>
                </c:pt>
                <c:pt idx="128">
                  <c:v>0.47489999999999999</c:v>
                </c:pt>
                <c:pt idx="129">
                  <c:v>0.39069999999999999</c:v>
                </c:pt>
                <c:pt idx="130">
                  <c:v>0.40589999999999998</c:v>
                </c:pt>
                <c:pt idx="131">
                  <c:v>0.4617</c:v>
                </c:pt>
                <c:pt idx="132">
                  <c:v>0.62849999999999995</c:v>
                </c:pt>
                <c:pt idx="133">
                  <c:v>0.69940000000000002</c:v>
                </c:pt>
                <c:pt idx="134">
                  <c:v>0.84209999999999996</c:v>
                </c:pt>
                <c:pt idx="135">
                  <c:v>0.96719999999999995</c:v>
                </c:pt>
                <c:pt idx="136">
                  <c:v>0.8488</c:v>
                </c:pt>
                <c:pt idx="137">
                  <c:v>0.83530000000000004</c:v>
                </c:pt>
                <c:pt idx="138">
                  <c:v>0.87690000000000001</c:v>
                </c:pt>
                <c:pt idx="139">
                  <c:v>0.91010000000000002</c:v>
                </c:pt>
                <c:pt idx="140">
                  <c:v>0.93979999999999997</c:v>
                </c:pt>
                <c:pt idx="141">
                  <c:v>1.0785</c:v>
                </c:pt>
                <c:pt idx="142">
                  <c:v>1.2072000000000001</c:v>
                </c:pt>
                <c:pt idx="143">
                  <c:v>1.2828999999999999</c:v>
                </c:pt>
                <c:pt idx="144">
                  <c:v>1.4427000000000001</c:v>
                </c:pt>
                <c:pt idx="145">
                  <c:v>1.5965</c:v>
                </c:pt>
                <c:pt idx="146">
                  <c:v>1.4641999999999999</c:v>
                </c:pt>
                <c:pt idx="147">
                  <c:v>1.6289</c:v>
                </c:pt>
                <c:pt idx="148">
                  <c:v>1.6734</c:v>
                </c:pt>
                <c:pt idx="149">
                  <c:v>1.8680000000000001</c:v>
                </c:pt>
                <c:pt idx="150">
                  <c:v>2.0141</c:v>
                </c:pt>
                <c:pt idx="151">
                  <c:v>1.7433000000000001</c:v>
                </c:pt>
                <c:pt idx="152">
                  <c:v>1.91</c:v>
                </c:pt>
                <c:pt idx="153">
                  <c:v>2.0009000000000001</c:v>
                </c:pt>
                <c:pt idx="154">
                  <c:v>1.9326000000000001</c:v>
                </c:pt>
                <c:pt idx="155">
                  <c:v>1.9549000000000001</c:v>
                </c:pt>
                <c:pt idx="156">
                  <c:v>1.7382</c:v>
                </c:pt>
                <c:pt idx="157">
                  <c:v>1.8044</c:v>
                </c:pt>
                <c:pt idx="158">
                  <c:v>1.6303000000000001</c:v>
                </c:pt>
                <c:pt idx="159">
                  <c:v>1.7601</c:v>
                </c:pt>
                <c:pt idx="160">
                  <c:v>1.7618</c:v>
                </c:pt>
                <c:pt idx="161">
                  <c:v>1.5902000000000001</c:v>
                </c:pt>
                <c:pt idx="162">
                  <c:v>1.4737</c:v>
                </c:pt>
                <c:pt idx="163">
                  <c:v>1.2741</c:v>
                </c:pt>
                <c:pt idx="164">
                  <c:v>1.0016</c:v>
                </c:pt>
                <c:pt idx="165">
                  <c:v>0.46600000000000003</c:v>
                </c:pt>
                <c:pt idx="166">
                  <c:v>0.43559999999999999</c:v>
                </c:pt>
                <c:pt idx="167">
                  <c:v>0.55149999999999999</c:v>
                </c:pt>
                <c:pt idx="168">
                  <c:v>0.52610000000000001</c:v>
                </c:pt>
                <c:pt idx="169">
                  <c:v>0.4264</c:v>
                </c:pt>
                <c:pt idx="170">
                  <c:v>0.52939999999999998</c:v>
                </c:pt>
                <c:pt idx="171">
                  <c:v>0.94930000000000003</c:v>
                </c:pt>
                <c:pt idx="172">
                  <c:v>1.4697</c:v>
                </c:pt>
                <c:pt idx="173">
                  <c:v>1.4755</c:v>
                </c:pt>
                <c:pt idx="174">
                  <c:v>1.7859</c:v>
                </c:pt>
                <c:pt idx="175">
                  <c:v>1.9736</c:v>
                </c:pt>
                <c:pt idx="176">
                  <c:v>2.1092</c:v>
                </c:pt>
                <c:pt idx="177">
                  <c:v>2.0884999999999998</c:v>
                </c:pt>
                <c:pt idx="178">
                  <c:v>2.1473</c:v>
                </c:pt>
                <c:pt idx="179">
                  <c:v>2.2099000000000002</c:v>
                </c:pt>
                <c:pt idx="180">
                  <c:v>2.177</c:v>
                </c:pt>
                <c:pt idx="181">
                  <c:v>2.2416</c:v>
                </c:pt>
                <c:pt idx="182">
                  <c:v>2.5263</c:v>
                </c:pt>
                <c:pt idx="183">
                  <c:v>2.7812999999999999</c:v>
                </c:pt>
                <c:pt idx="184">
                  <c:v>2.3845000000000001</c:v>
                </c:pt>
                <c:pt idx="185">
                  <c:v>2.5815999999999999</c:v>
                </c:pt>
                <c:pt idx="186">
                  <c:v>2.7786</c:v>
                </c:pt>
                <c:pt idx="187">
                  <c:v>2.8879999999999999</c:v>
                </c:pt>
                <c:pt idx="188">
                  <c:v>3.242</c:v>
                </c:pt>
                <c:pt idx="189">
                  <c:v>3.4853999999999998</c:v>
                </c:pt>
                <c:pt idx="190">
                  <c:v>3.4117000000000002</c:v>
                </c:pt>
                <c:pt idx="191">
                  <c:v>3.7201</c:v>
                </c:pt>
                <c:pt idx="192">
                  <c:v>3.343</c:v>
                </c:pt>
                <c:pt idx="193">
                  <c:v>3.1937000000000002</c:v>
                </c:pt>
                <c:pt idx="194">
                  <c:v>3.3993000000000002</c:v>
                </c:pt>
                <c:pt idx="195">
                  <c:v>3.7574999999999998</c:v>
                </c:pt>
                <c:pt idx="196">
                  <c:v>3.7075</c:v>
                </c:pt>
                <c:pt idx="197">
                  <c:v>3.6088</c:v>
                </c:pt>
                <c:pt idx="198">
                  <c:v>3.7991999999999999</c:v>
                </c:pt>
                <c:pt idx="199">
                  <c:v>3.2141000000000002</c:v>
                </c:pt>
                <c:pt idx="200">
                  <c:v>2.781085998179933</c:v>
                </c:pt>
                <c:pt idx="201">
                  <c:v>3.0110293093214047</c:v>
                </c:pt>
                <c:pt idx="202">
                  <c:v>2.7440057164359453</c:v>
                </c:pt>
                <c:pt idx="203">
                  <c:v>2.8913308307442644</c:v>
                </c:pt>
                <c:pt idx="204">
                  <c:v>3.3406624729825714</c:v>
                </c:pt>
                <c:pt idx="205">
                  <c:v>3.5447028446914217</c:v>
                </c:pt>
                <c:pt idx="206">
                  <c:v>3.6061674493891465</c:v>
                </c:pt>
                <c:pt idx="207">
                  <c:v>3.7363720179925233</c:v>
                </c:pt>
                <c:pt idx="208">
                  <c:v>3.2671259234381793</c:v>
                </c:pt>
                <c:pt idx="209">
                  <c:v>3.3783540841232522</c:v>
                </c:pt>
                <c:pt idx="210">
                  <c:v>3.4664840942895809</c:v>
                </c:pt>
                <c:pt idx="211">
                  <c:v>3.429521091537973</c:v>
                </c:pt>
                <c:pt idx="212">
                  <c:v>3.6562327124025211</c:v>
                </c:pt>
                <c:pt idx="213">
                  <c:v>3.690594025581226</c:v>
                </c:pt>
                <c:pt idx="214">
                  <c:v>3.8383784875212834</c:v>
                </c:pt>
                <c:pt idx="215">
                  <c:v>3.8847159593636125</c:v>
                </c:pt>
                <c:pt idx="216">
                  <c:v>4.114533878937551</c:v>
                </c:pt>
                <c:pt idx="217">
                  <c:v>4.1930752988529552</c:v>
                </c:pt>
                <c:pt idx="218">
                  <c:v>4.3951031397386533</c:v>
                </c:pt>
                <c:pt idx="219">
                  <c:v>4.437599655011164</c:v>
                </c:pt>
                <c:pt idx="220">
                  <c:v>4.6791280536732174</c:v>
                </c:pt>
                <c:pt idx="221">
                  <c:v>4.4132687546822549</c:v>
                </c:pt>
                <c:pt idx="222">
                  <c:v>4.5123771401499537</c:v>
                </c:pt>
                <c:pt idx="223">
                  <c:v>4.1231230881663903</c:v>
                </c:pt>
                <c:pt idx="224">
                  <c:v>4.5458667708472316</c:v>
                </c:pt>
                <c:pt idx="225">
                  <c:v>4.8690170634578456</c:v>
                </c:pt>
                <c:pt idx="226">
                  <c:v>4.3478250485207441</c:v>
                </c:pt>
                <c:pt idx="227">
                  <c:v>4.2294382485603723</c:v>
                </c:pt>
                <c:pt idx="228">
                  <c:v>4.1917557475550904</c:v>
                </c:pt>
                <c:pt idx="229">
                  <c:v>4.6587018884277747</c:v>
                </c:pt>
                <c:pt idx="230">
                  <c:v>4.9341987396382327</c:v>
                </c:pt>
                <c:pt idx="231">
                  <c:v>5.0930644637441738</c:v>
                </c:pt>
                <c:pt idx="232">
                  <c:v>5.0925402350507269</c:v>
                </c:pt>
                <c:pt idx="233">
                  <c:v>5.0347224047446186</c:v>
                </c:pt>
                <c:pt idx="234">
                  <c:v>5.3914048718802032</c:v>
                </c:pt>
                <c:pt idx="235">
                  <c:v>5.5327465815148633</c:v>
                </c:pt>
                <c:pt idx="236">
                  <c:v>5.4288532980509228</c:v>
                </c:pt>
                <c:pt idx="237">
                  <c:v>5.2555274778935592</c:v>
                </c:pt>
                <c:pt idx="238">
                  <c:v>5.3416609784973907</c:v>
                </c:pt>
                <c:pt idx="239">
                  <c:v>4.893724759070893</c:v>
                </c:pt>
                <c:pt idx="240">
                  <c:v>4.9736929191896992</c:v>
                </c:pt>
                <c:pt idx="241">
                  <c:v>5.0863524097293418</c:v>
                </c:pt>
                <c:pt idx="242">
                  <c:v>4.7316408561175587</c:v>
                </c:pt>
                <c:pt idx="243">
                  <c:v>4.885615759847644</c:v>
                </c:pt>
                <c:pt idx="244">
                  <c:v>4.6404065733691722</c:v>
                </c:pt>
                <c:pt idx="245">
                  <c:v>4.5028054423066894</c:v>
                </c:pt>
                <c:pt idx="246">
                  <c:v>4.3045387902837957</c:v>
                </c:pt>
                <c:pt idx="247">
                  <c:v>3.5506351306225143</c:v>
                </c:pt>
                <c:pt idx="248">
                  <c:v>3.487196972971117</c:v>
                </c:pt>
                <c:pt idx="249">
                  <c:v>3.9702511978430826</c:v>
                </c:pt>
                <c:pt idx="250">
                  <c:v>3.9263532235913354</c:v>
                </c:pt>
                <c:pt idx="251">
                  <c:v>3.9077919409083473</c:v>
                </c:pt>
                <c:pt idx="252">
                  <c:v>3.7127040851050914</c:v>
                </c:pt>
                <c:pt idx="253">
                  <c:v>3.8339532780190515</c:v>
                </c:pt>
                <c:pt idx="254">
                  <c:v>4.1325231458892961</c:v>
                </c:pt>
                <c:pt idx="255">
                  <c:v>4.2474260987339658</c:v>
                </c:pt>
                <c:pt idx="256">
                  <c:v>4.0294257669706992</c:v>
                </c:pt>
                <c:pt idx="257">
                  <c:v>4.0778160605547837</c:v>
                </c:pt>
                <c:pt idx="258">
                  <c:v>4.3432418008476832</c:v>
                </c:pt>
                <c:pt idx="259">
                  <c:v>4.4039649787100519</c:v>
                </c:pt>
                <c:pt idx="260">
                  <c:v>4.3390868101843045</c:v>
                </c:pt>
                <c:pt idx="261">
                  <c:v>4.2811847359024489</c:v>
                </c:pt>
                <c:pt idx="262">
                  <c:v>3.8968868860693044</c:v>
                </c:pt>
                <c:pt idx="263">
                  <c:v>3.9689000931979823</c:v>
                </c:pt>
                <c:pt idx="264">
                  <c:v>4.1745670759827433</c:v>
                </c:pt>
                <c:pt idx="265">
                  <c:v>4.2409134745049384</c:v>
                </c:pt>
                <c:pt idx="266">
                  <c:v>4.3518013872057981</c:v>
                </c:pt>
                <c:pt idx="267">
                  <c:v>4.435928015399214</c:v>
                </c:pt>
                <c:pt idx="268">
                  <c:v>4.5714822444725041</c:v>
                </c:pt>
                <c:pt idx="269">
                  <c:v>4.4901154619771182</c:v>
                </c:pt>
              </c:numCache>
            </c:numRef>
          </c:val>
          <c:smooth val="1"/>
        </c:ser>
        <c:ser>
          <c:idx val="1"/>
          <c:order val="1"/>
          <c:tx>
            <c:strRef>
              <c:f>'Since Incept'!$P$3</c:f>
              <c:strCache>
                <c:ptCount val="1"/>
                <c:pt idx="0">
                  <c:v>FTSE All World ASEAN</c:v>
                </c:pt>
              </c:strCache>
            </c:strRef>
          </c:tx>
          <c:spPr>
            <a:ln w="25400">
              <a:solidFill>
                <a:srgbClr val="17375E"/>
              </a:solidFill>
              <a:prstDash val="solid"/>
            </a:ln>
          </c:spPr>
          <c:marker>
            <c:symbol val="none"/>
          </c:marker>
          <c:cat>
            <c:numRef>
              <c:f>'Since Incept'!$B$4:$B$273</c:f>
              <c:numCache>
                <c:formatCode>[$-409]dd\-mmm\-yy;@</c:formatCode>
                <c:ptCount val="270"/>
                <c:pt idx="0">
                  <c:v>34733</c:v>
                </c:pt>
                <c:pt idx="1">
                  <c:v>34757</c:v>
                </c:pt>
                <c:pt idx="2">
                  <c:v>34789</c:v>
                </c:pt>
                <c:pt idx="3">
                  <c:v>34817</c:v>
                </c:pt>
                <c:pt idx="4">
                  <c:v>34845</c:v>
                </c:pt>
                <c:pt idx="5">
                  <c:v>34880</c:v>
                </c:pt>
                <c:pt idx="6">
                  <c:v>34908</c:v>
                </c:pt>
                <c:pt idx="7">
                  <c:v>34936</c:v>
                </c:pt>
                <c:pt idx="8">
                  <c:v>34971</c:v>
                </c:pt>
                <c:pt idx="9">
                  <c:v>34999</c:v>
                </c:pt>
                <c:pt idx="10">
                  <c:v>35027</c:v>
                </c:pt>
                <c:pt idx="11">
                  <c:v>35062</c:v>
                </c:pt>
                <c:pt idx="12">
                  <c:v>35090</c:v>
                </c:pt>
                <c:pt idx="13">
                  <c:v>35118</c:v>
                </c:pt>
                <c:pt idx="14">
                  <c:v>35153</c:v>
                </c:pt>
                <c:pt idx="15">
                  <c:v>35181</c:v>
                </c:pt>
                <c:pt idx="16">
                  <c:v>35216</c:v>
                </c:pt>
                <c:pt idx="17">
                  <c:v>35244</c:v>
                </c:pt>
                <c:pt idx="18">
                  <c:v>35272</c:v>
                </c:pt>
                <c:pt idx="19">
                  <c:v>35307</c:v>
                </c:pt>
                <c:pt idx="20">
                  <c:v>35335</c:v>
                </c:pt>
                <c:pt idx="21">
                  <c:v>35363</c:v>
                </c:pt>
                <c:pt idx="22">
                  <c:v>35398</c:v>
                </c:pt>
                <c:pt idx="23">
                  <c:v>35430</c:v>
                </c:pt>
                <c:pt idx="24">
                  <c:v>35461</c:v>
                </c:pt>
                <c:pt idx="25">
                  <c:v>35489</c:v>
                </c:pt>
                <c:pt idx="26">
                  <c:v>35517</c:v>
                </c:pt>
                <c:pt idx="27">
                  <c:v>35545</c:v>
                </c:pt>
                <c:pt idx="28">
                  <c:v>35580</c:v>
                </c:pt>
                <c:pt idx="29">
                  <c:v>35608</c:v>
                </c:pt>
                <c:pt idx="30">
                  <c:v>35636</c:v>
                </c:pt>
                <c:pt idx="31">
                  <c:v>35671</c:v>
                </c:pt>
                <c:pt idx="32">
                  <c:v>35699</c:v>
                </c:pt>
                <c:pt idx="33">
                  <c:v>35734</c:v>
                </c:pt>
                <c:pt idx="34">
                  <c:v>35762</c:v>
                </c:pt>
                <c:pt idx="35">
                  <c:v>35795</c:v>
                </c:pt>
                <c:pt idx="36">
                  <c:v>35825</c:v>
                </c:pt>
                <c:pt idx="37">
                  <c:v>35853</c:v>
                </c:pt>
                <c:pt idx="38">
                  <c:v>35881</c:v>
                </c:pt>
                <c:pt idx="39">
                  <c:v>35909</c:v>
                </c:pt>
                <c:pt idx="40">
                  <c:v>35944</c:v>
                </c:pt>
                <c:pt idx="41">
                  <c:v>35972</c:v>
                </c:pt>
                <c:pt idx="42">
                  <c:v>36007</c:v>
                </c:pt>
                <c:pt idx="43">
                  <c:v>36035</c:v>
                </c:pt>
                <c:pt idx="44">
                  <c:v>36063</c:v>
                </c:pt>
                <c:pt idx="45">
                  <c:v>36098</c:v>
                </c:pt>
                <c:pt idx="46">
                  <c:v>36126</c:v>
                </c:pt>
                <c:pt idx="47">
                  <c:v>36160</c:v>
                </c:pt>
                <c:pt idx="48">
                  <c:v>36189</c:v>
                </c:pt>
                <c:pt idx="49">
                  <c:v>36217</c:v>
                </c:pt>
                <c:pt idx="50">
                  <c:v>36245</c:v>
                </c:pt>
                <c:pt idx="51">
                  <c:v>36280</c:v>
                </c:pt>
                <c:pt idx="52">
                  <c:v>36308</c:v>
                </c:pt>
                <c:pt idx="53">
                  <c:v>36336</c:v>
                </c:pt>
                <c:pt idx="54">
                  <c:v>36371</c:v>
                </c:pt>
                <c:pt idx="55">
                  <c:v>36399</c:v>
                </c:pt>
                <c:pt idx="56">
                  <c:v>36427</c:v>
                </c:pt>
                <c:pt idx="57">
                  <c:v>36462</c:v>
                </c:pt>
                <c:pt idx="58">
                  <c:v>36490</c:v>
                </c:pt>
                <c:pt idx="59">
                  <c:v>36525</c:v>
                </c:pt>
                <c:pt idx="60">
                  <c:v>36553</c:v>
                </c:pt>
                <c:pt idx="61">
                  <c:v>36581</c:v>
                </c:pt>
                <c:pt idx="62">
                  <c:v>36616</c:v>
                </c:pt>
                <c:pt idx="63">
                  <c:v>36644</c:v>
                </c:pt>
                <c:pt idx="64">
                  <c:v>36672</c:v>
                </c:pt>
                <c:pt idx="65">
                  <c:v>36707</c:v>
                </c:pt>
                <c:pt idx="66">
                  <c:v>36735</c:v>
                </c:pt>
                <c:pt idx="67">
                  <c:v>36763</c:v>
                </c:pt>
                <c:pt idx="68">
                  <c:v>36798</c:v>
                </c:pt>
                <c:pt idx="69">
                  <c:v>36826</c:v>
                </c:pt>
                <c:pt idx="70">
                  <c:v>36854</c:v>
                </c:pt>
                <c:pt idx="71">
                  <c:v>36889</c:v>
                </c:pt>
                <c:pt idx="72">
                  <c:v>36917</c:v>
                </c:pt>
                <c:pt idx="73">
                  <c:v>36945</c:v>
                </c:pt>
                <c:pt idx="74">
                  <c:v>36980</c:v>
                </c:pt>
                <c:pt idx="75">
                  <c:v>37008</c:v>
                </c:pt>
                <c:pt idx="76">
                  <c:v>37036</c:v>
                </c:pt>
                <c:pt idx="77">
                  <c:v>37071</c:v>
                </c:pt>
                <c:pt idx="78">
                  <c:v>37099</c:v>
                </c:pt>
                <c:pt idx="79">
                  <c:v>37134</c:v>
                </c:pt>
                <c:pt idx="80">
                  <c:v>37162</c:v>
                </c:pt>
                <c:pt idx="81">
                  <c:v>37190</c:v>
                </c:pt>
                <c:pt idx="82">
                  <c:v>37225</c:v>
                </c:pt>
                <c:pt idx="83">
                  <c:v>37256</c:v>
                </c:pt>
                <c:pt idx="84">
                  <c:v>37281</c:v>
                </c:pt>
                <c:pt idx="85">
                  <c:v>37309</c:v>
                </c:pt>
                <c:pt idx="86">
                  <c:v>37344</c:v>
                </c:pt>
                <c:pt idx="87">
                  <c:v>37372</c:v>
                </c:pt>
                <c:pt idx="88">
                  <c:v>37407</c:v>
                </c:pt>
                <c:pt idx="89">
                  <c:v>37435</c:v>
                </c:pt>
                <c:pt idx="90">
                  <c:v>37463</c:v>
                </c:pt>
                <c:pt idx="91">
                  <c:v>37498</c:v>
                </c:pt>
                <c:pt idx="92">
                  <c:v>37526</c:v>
                </c:pt>
                <c:pt idx="93">
                  <c:v>37554</c:v>
                </c:pt>
                <c:pt idx="94">
                  <c:v>37589</c:v>
                </c:pt>
                <c:pt idx="95">
                  <c:v>37621</c:v>
                </c:pt>
                <c:pt idx="96">
                  <c:v>37652</c:v>
                </c:pt>
                <c:pt idx="97">
                  <c:v>37680</c:v>
                </c:pt>
                <c:pt idx="98">
                  <c:v>37708</c:v>
                </c:pt>
                <c:pt idx="99">
                  <c:v>37736</c:v>
                </c:pt>
                <c:pt idx="100">
                  <c:v>37771</c:v>
                </c:pt>
                <c:pt idx="101">
                  <c:v>37799</c:v>
                </c:pt>
                <c:pt idx="102">
                  <c:v>37827</c:v>
                </c:pt>
                <c:pt idx="103">
                  <c:v>37862</c:v>
                </c:pt>
                <c:pt idx="104">
                  <c:v>37890</c:v>
                </c:pt>
                <c:pt idx="105">
                  <c:v>37925</c:v>
                </c:pt>
                <c:pt idx="106">
                  <c:v>37953</c:v>
                </c:pt>
                <c:pt idx="107">
                  <c:v>37986</c:v>
                </c:pt>
                <c:pt idx="108">
                  <c:v>38016</c:v>
                </c:pt>
                <c:pt idx="109">
                  <c:v>38044</c:v>
                </c:pt>
                <c:pt idx="110">
                  <c:v>38072</c:v>
                </c:pt>
                <c:pt idx="111">
                  <c:v>38107</c:v>
                </c:pt>
                <c:pt idx="112">
                  <c:v>38135</c:v>
                </c:pt>
                <c:pt idx="113">
                  <c:v>38168</c:v>
                </c:pt>
                <c:pt idx="114">
                  <c:v>38198</c:v>
                </c:pt>
                <c:pt idx="115">
                  <c:v>38226</c:v>
                </c:pt>
                <c:pt idx="116">
                  <c:v>38254</c:v>
                </c:pt>
                <c:pt idx="117">
                  <c:v>38289</c:v>
                </c:pt>
                <c:pt idx="118">
                  <c:v>38317</c:v>
                </c:pt>
                <c:pt idx="119">
                  <c:v>38352</c:v>
                </c:pt>
                <c:pt idx="120">
                  <c:v>38380</c:v>
                </c:pt>
                <c:pt idx="121">
                  <c:v>38408</c:v>
                </c:pt>
                <c:pt idx="122">
                  <c:v>38435</c:v>
                </c:pt>
                <c:pt idx="123">
                  <c:v>38471</c:v>
                </c:pt>
                <c:pt idx="124">
                  <c:v>38499</c:v>
                </c:pt>
                <c:pt idx="125">
                  <c:v>38527</c:v>
                </c:pt>
                <c:pt idx="126">
                  <c:v>38562</c:v>
                </c:pt>
                <c:pt idx="127">
                  <c:v>38590</c:v>
                </c:pt>
                <c:pt idx="128">
                  <c:v>38625</c:v>
                </c:pt>
                <c:pt idx="129">
                  <c:v>38653</c:v>
                </c:pt>
                <c:pt idx="130">
                  <c:v>38681</c:v>
                </c:pt>
                <c:pt idx="131">
                  <c:v>38716</c:v>
                </c:pt>
                <c:pt idx="132">
                  <c:v>38744</c:v>
                </c:pt>
                <c:pt idx="133">
                  <c:v>38772</c:v>
                </c:pt>
                <c:pt idx="134">
                  <c:v>38807</c:v>
                </c:pt>
                <c:pt idx="135">
                  <c:v>38835</c:v>
                </c:pt>
                <c:pt idx="136">
                  <c:v>38863</c:v>
                </c:pt>
                <c:pt idx="137">
                  <c:v>38898</c:v>
                </c:pt>
                <c:pt idx="138">
                  <c:v>38926</c:v>
                </c:pt>
                <c:pt idx="139">
                  <c:v>38954</c:v>
                </c:pt>
                <c:pt idx="140">
                  <c:v>38989</c:v>
                </c:pt>
                <c:pt idx="141">
                  <c:v>39017</c:v>
                </c:pt>
                <c:pt idx="142">
                  <c:v>39045</c:v>
                </c:pt>
                <c:pt idx="143">
                  <c:v>39080</c:v>
                </c:pt>
                <c:pt idx="144">
                  <c:v>39108</c:v>
                </c:pt>
                <c:pt idx="145">
                  <c:v>39136</c:v>
                </c:pt>
                <c:pt idx="146">
                  <c:v>39171</c:v>
                </c:pt>
                <c:pt idx="147">
                  <c:v>39199</c:v>
                </c:pt>
                <c:pt idx="148">
                  <c:v>39227</c:v>
                </c:pt>
                <c:pt idx="149">
                  <c:v>39262</c:v>
                </c:pt>
                <c:pt idx="150">
                  <c:v>39290</c:v>
                </c:pt>
                <c:pt idx="151">
                  <c:v>39325</c:v>
                </c:pt>
                <c:pt idx="152">
                  <c:v>39353</c:v>
                </c:pt>
                <c:pt idx="153">
                  <c:v>39381</c:v>
                </c:pt>
                <c:pt idx="154">
                  <c:v>39416</c:v>
                </c:pt>
                <c:pt idx="155">
                  <c:v>39447</c:v>
                </c:pt>
                <c:pt idx="156">
                  <c:v>39472</c:v>
                </c:pt>
                <c:pt idx="157">
                  <c:v>39507</c:v>
                </c:pt>
                <c:pt idx="158">
                  <c:v>39535</c:v>
                </c:pt>
                <c:pt idx="159">
                  <c:v>39563</c:v>
                </c:pt>
                <c:pt idx="160">
                  <c:v>39598</c:v>
                </c:pt>
                <c:pt idx="161">
                  <c:v>39626</c:v>
                </c:pt>
                <c:pt idx="162">
                  <c:v>39654</c:v>
                </c:pt>
                <c:pt idx="163">
                  <c:v>39689</c:v>
                </c:pt>
                <c:pt idx="164">
                  <c:v>39717</c:v>
                </c:pt>
                <c:pt idx="165">
                  <c:v>39752</c:v>
                </c:pt>
                <c:pt idx="166">
                  <c:v>39780</c:v>
                </c:pt>
                <c:pt idx="167">
                  <c:v>39813</c:v>
                </c:pt>
                <c:pt idx="168">
                  <c:v>39843</c:v>
                </c:pt>
                <c:pt idx="169">
                  <c:v>39871</c:v>
                </c:pt>
                <c:pt idx="170">
                  <c:v>39899</c:v>
                </c:pt>
                <c:pt idx="171">
                  <c:v>39933</c:v>
                </c:pt>
                <c:pt idx="172">
                  <c:v>39962</c:v>
                </c:pt>
                <c:pt idx="173">
                  <c:v>39990</c:v>
                </c:pt>
                <c:pt idx="174">
                  <c:v>40025</c:v>
                </c:pt>
                <c:pt idx="175">
                  <c:v>40053</c:v>
                </c:pt>
                <c:pt idx="176">
                  <c:v>40081</c:v>
                </c:pt>
                <c:pt idx="177">
                  <c:v>40116</c:v>
                </c:pt>
                <c:pt idx="178">
                  <c:v>40143</c:v>
                </c:pt>
                <c:pt idx="179">
                  <c:v>40178</c:v>
                </c:pt>
                <c:pt idx="180">
                  <c:v>40207</c:v>
                </c:pt>
                <c:pt idx="181">
                  <c:v>40235</c:v>
                </c:pt>
                <c:pt idx="182">
                  <c:v>40263</c:v>
                </c:pt>
                <c:pt idx="183">
                  <c:v>40298</c:v>
                </c:pt>
                <c:pt idx="184">
                  <c:v>40325</c:v>
                </c:pt>
                <c:pt idx="185">
                  <c:v>40354</c:v>
                </c:pt>
                <c:pt idx="186">
                  <c:v>40389</c:v>
                </c:pt>
                <c:pt idx="187">
                  <c:v>40417</c:v>
                </c:pt>
                <c:pt idx="188">
                  <c:v>40445</c:v>
                </c:pt>
                <c:pt idx="189">
                  <c:v>40480</c:v>
                </c:pt>
                <c:pt idx="190">
                  <c:v>40512</c:v>
                </c:pt>
                <c:pt idx="191">
                  <c:v>40543</c:v>
                </c:pt>
                <c:pt idx="192">
                  <c:v>40571</c:v>
                </c:pt>
                <c:pt idx="193">
                  <c:v>40599</c:v>
                </c:pt>
                <c:pt idx="194">
                  <c:v>40627</c:v>
                </c:pt>
                <c:pt idx="195">
                  <c:v>40662</c:v>
                </c:pt>
                <c:pt idx="196">
                  <c:v>40690</c:v>
                </c:pt>
                <c:pt idx="197">
                  <c:v>40718</c:v>
                </c:pt>
                <c:pt idx="198">
                  <c:v>40753</c:v>
                </c:pt>
                <c:pt idx="199">
                  <c:v>40781</c:v>
                </c:pt>
                <c:pt idx="200">
                  <c:v>40816</c:v>
                </c:pt>
                <c:pt idx="201">
                  <c:v>40844</c:v>
                </c:pt>
                <c:pt idx="202">
                  <c:v>40872</c:v>
                </c:pt>
                <c:pt idx="203">
                  <c:v>40907</c:v>
                </c:pt>
                <c:pt idx="204">
                  <c:v>40935</c:v>
                </c:pt>
                <c:pt idx="205">
                  <c:v>40963</c:v>
                </c:pt>
                <c:pt idx="206">
                  <c:v>40998</c:v>
                </c:pt>
                <c:pt idx="207">
                  <c:v>41026</c:v>
                </c:pt>
                <c:pt idx="208">
                  <c:v>41054</c:v>
                </c:pt>
                <c:pt idx="209">
                  <c:v>41089</c:v>
                </c:pt>
                <c:pt idx="210">
                  <c:v>41117</c:v>
                </c:pt>
                <c:pt idx="211">
                  <c:v>41152</c:v>
                </c:pt>
                <c:pt idx="212">
                  <c:v>41180</c:v>
                </c:pt>
                <c:pt idx="213">
                  <c:v>41208</c:v>
                </c:pt>
                <c:pt idx="214">
                  <c:v>41243</c:v>
                </c:pt>
                <c:pt idx="215">
                  <c:v>41274</c:v>
                </c:pt>
                <c:pt idx="216">
                  <c:v>41299</c:v>
                </c:pt>
                <c:pt idx="217">
                  <c:v>41327</c:v>
                </c:pt>
                <c:pt idx="218">
                  <c:v>41366</c:v>
                </c:pt>
                <c:pt idx="219">
                  <c:v>41390</c:v>
                </c:pt>
                <c:pt idx="220">
                  <c:v>41425</c:v>
                </c:pt>
                <c:pt idx="221">
                  <c:v>41453</c:v>
                </c:pt>
                <c:pt idx="222">
                  <c:v>41481</c:v>
                </c:pt>
                <c:pt idx="223">
                  <c:v>41516</c:v>
                </c:pt>
                <c:pt idx="224">
                  <c:v>41544</c:v>
                </c:pt>
                <c:pt idx="225">
                  <c:v>41572</c:v>
                </c:pt>
                <c:pt idx="226">
                  <c:v>41607</c:v>
                </c:pt>
                <c:pt idx="227">
                  <c:v>41639</c:v>
                </c:pt>
                <c:pt idx="228">
                  <c:v>41670</c:v>
                </c:pt>
                <c:pt idx="229">
                  <c:v>41698</c:v>
                </c:pt>
                <c:pt idx="230">
                  <c:v>41726</c:v>
                </c:pt>
                <c:pt idx="231">
                  <c:v>41754</c:v>
                </c:pt>
                <c:pt idx="232">
                  <c:v>41789</c:v>
                </c:pt>
                <c:pt idx="233">
                  <c:v>41817</c:v>
                </c:pt>
                <c:pt idx="234">
                  <c:v>41845</c:v>
                </c:pt>
                <c:pt idx="235">
                  <c:v>41880</c:v>
                </c:pt>
                <c:pt idx="236">
                  <c:v>41908</c:v>
                </c:pt>
                <c:pt idx="237">
                  <c:v>41943</c:v>
                </c:pt>
                <c:pt idx="238">
                  <c:v>41971</c:v>
                </c:pt>
                <c:pt idx="239">
                  <c:v>42004</c:v>
                </c:pt>
                <c:pt idx="240">
                  <c:v>42034</c:v>
                </c:pt>
                <c:pt idx="241">
                  <c:v>42062</c:v>
                </c:pt>
                <c:pt idx="242">
                  <c:v>42090</c:v>
                </c:pt>
                <c:pt idx="243">
                  <c:v>42118</c:v>
                </c:pt>
                <c:pt idx="244">
                  <c:v>42153</c:v>
                </c:pt>
                <c:pt idx="245">
                  <c:v>42181</c:v>
                </c:pt>
                <c:pt idx="246">
                  <c:v>42216</c:v>
                </c:pt>
                <c:pt idx="247">
                  <c:v>42244</c:v>
                </c:pt>
                <c:pt idx="248">
                  <c:v>42272</c:v>
                </c:pt>
                <c:pt idx="249">
                  <c:v>42307</c:v>
                </c:pt>
                <c:pt idx="250">
                  <c:v>42335</c:v>
                </c:pt>
                <c:pt idx="251">
                  <c:v>42369</c:v>
                </c:pt>
                <c:pt idx="252">
                  <c:v>42398</c:v>
                </c:pt>
                <c:pt idx="253">
                  <c:v>42426</c:v>
                </c:pt>
                <c:pt idx="254">
                  <c:v>42458</c:v>
                </c:pt>
                <c:pt idx="255">
                  <c:v>42489</c:v>
                </c:pt>
                <c:pt idx="256">
                  <c:v>42517</c:v>
                </c:pt>
                <c:pt idx="257">
                  <c:v>42545</c:v>
                </c:pt>
                <c:pt idx="258">
                  <c:v>42580</c:v>
                </c:pt>
                <c:pt idx="259">
                  <c:v>42608</c:v>
                </c:pt>
                <c:pt idx="260">
                  <c:v>42643</c:v>
                </c:pt>
                <c:pt idx="261">
                  <c:v>42671</c:v>
                </c:pt>
                <c:pt idx="262">
                  <c:v>42699</c:v>
                </c:pt>
                <c:pt idx="263">
                  <c:v>42734</c:v>
                </c:pt>
                <c:pt idx="264">
                  <c:v>42762</c:v>
                </c:pt>
                <c:pt idx="265">
                  <c:v>42790</c:v>
                </c:pt>
                <c:pt idx="266">
                  <c:v>42825</c:v>
                </c:pt>
                <c:pt idx="267">
                  <c:v>42855</c:v>
                </c:pt>
                <c:pt idx="268">
                  <c:v>42881</c:v>
                </c:pt>
                <c:pt idx="269">
                  <c:v>42916</c:v>
                </c:pt>
              </c:numCache>
            </c:numRef>
          </c:cat>
          <c:val>
            <c:numRef>
              <c:f>'Since Incept'!$T$4:$T$273</c:f>
              <c:numCache>
                <c:formatCode>0.00%</c:formatCode>
                <c:ptCount val="270"/>
                <c:pt idx="0">
                  <c:v>0</c:v>
                </c:pt>
                <c:pt idx="1">
                  <c:v>5.1464881645324E-2</c:v>
                </c:pt>
                <c:pt idx="2">
                  <c:v>6.2233216918897799E-2</c:v>
                </c:pt>
                <c:pt idx="3">
                  <c:v>5.4326736515327809E-2</c:v>
                </c:pt>
                <c:pt idx="4">
                  <c:v>0.18352250679084192</c:v>
                </c:pt>
                <c:pt idx="5">
                  <c:v>0.15652890958478849</c:v>
                </c:pt>
                <c:pt idx="6">
                  <c:v>0.1850504462553357</c:v>
                </c:pt>
                <c:pt idx="7">
                  <c:v>0.13135428793170362</c:v>
                </c:pt>
                <c:pt idx="8">
                  <c:v>9.5653861078773869E-2</c:v>
                </c:pt>
                <c:pt idx="9">
                  <c:v>5.7819169577027624E-2</c:v>
                </c:pt>
                <c:pt idx="10">
                  <c:v>2.1294140473418821E-2</c:v>
                </c:pt>
                <c:pt idx="11">
                  <c:v>0.11605064027939477</c:v>
                </c:pt>
                <c:pt idx="12">
                  <c:v>0.19528521536670554</c:v>
                </c:pt>
                <c:pt idx="13">
                  <c:v>0.22298214978657371</c:v>
                </c:pt>
                <c:pt idx="14">
                  <c:v>0.24274835079549859</c:v>
                </c:pt>
                <c:pt idx="15">
                  <c:v>0.27323438106325199</c:v>
                </c:pt>
                <c:pt idx="16">
                  <c:v>0.22851183546759812</c:v>
                </c:pt>
                <c:pt idx="17">
                  <c:v>0.22092064415987595</c:v>
                </c:pt>
                <c:pt idx="18">
                  <c:v>0.13809662398137376</c:v>
                </c:pt>
                <c:pt idx="19">
                  <c:v>0.18068490492821113</c:v>
                </c:pt>
                <c:pt idx="20">
                  <c:v>0.19019208381839348</c:v>
                </c:pt>
                <c:pt idx="21">
                  <c:v>0.18311020566550254</c:v>
                </c:pt>
                <c:pt idx="22">
                  <c:v>0.23013678696158324</c:v>
                </c:pt>
                <c:pt idx="23">
                  <c:v>0.23016103996895637</c:v>
                </c:pt>
                <c:pt idx="24">
                  <c:v>0.2734769111369813</c:v>
                </c:pt>
                <c:pt idx="25">
                  <c:v>0.2949893286767562</c:v>
                </c:pt>
                <c:pt idx="26">
                  <c:v>0.21553647652308897</c:v>
                </c:pt>
                <c:pt idx="27">
                  <c:v>9.5920644159875931E-2</c:v>
                </c:pt>
                <c:pt idx="28">
                  <c:v>0.10637369033760194</c:v>
                </c:pt>
                <c:pt idx="29">
                  <c:v>6.2863795110593798E-2</c:v>
                </c:pt>
                <c:pt idx="30">
                  <c:v>1.3824214202561223E-2</c:v>
                </c:pt>
                <c:pt idx="31">
                  <c:v>-0.29479530461777259</c:v>
                </c:pt>
                <c:pt idx="32">
                  <c:v>-0.30524835079549861</c:v>
                </c:pt>
                <c:pt idx="33">
                  <c:v>-0.46097691113698092</c:v>
                </c:pt>
                <c:pt idx="34">
                  <c:v>-0.53099534342258425</c:v>
                </c:pt>
                <c:pt idx="35">
                  <c:v>-0.58573438106325182</c:v>
                </c:pt>
                <c:pt idx="36">
                  <c:v>-0.64481470702367094</c:v>
                </c:pt>
                <c:pt idx="37">
                  <c:v>-0.51190822662010083</c:v>
                </c:pt>
                <c:pt idx="38">
                  <c:v>-0.49551319363601076</c:v>
                </c:pt>
                <c:pt idx="39">
                  <c:v>-0.57004268529297619</c:v>
                </c:pt>
                <c:pt idx="40">
                  <c:v>-0.65570430733410934</c:v>
                </c:pt>
                <c:pt idx="41">
                  <c:v>-0.72288513775708185</c:v>
                </c:pt>
                <c:pt idx="42">
                  <c:v>-0.73479336437718279</c:v>
                </c:pt>
                <c:pt idx="43">
                  <c:v>-0.799476135040745</c:v>
                </c:pt>
                <c:pt idx="44">
                  <c:v>-0.75865832363213026</c:v>
                </c:pt>
                <c:pt idx="45">
                  <c:v>-0.69259313154831181</c:v>
                </c:pt>
                <c:pt idx="46">
                  <c:v>-0.62189561505626678</c:v>
                </c:pt>
                <c:pt idx="47">
                  <c:v>-0.59955859526581268</c:v>
                </c:pt>
                <c:pt idx="48">
                  <c:v>-0.60021342646488141</c:v>
                </c:pt>
                <c:pt idx="49">
                  <c:v>-0.62087698874660435</c:v>
                </c:pt>
                <c:pt idx="50">
                  <c:v>-0.62575184322856015</c:v>
                </c:pt>
                <c:pt idx="51">
                  <c:v>-0.49417927823050023</c:v>
                </c:pt>
                <c:pt idx="52">
                  <c:v>-0.47164823438106285</c:v>
                </c:pt>
                <c:pt idx="53">
                  <c:v>-0.40291521148622378</c:v>
                </c:pt>
                <c:pt idx="54">
                  <c:v>-0.42411233993015091</c:v>
                </c:pt>
                <c:pt idx="55">
                  <c:v>-0.43934322856034103</c:v>
                </c:pt>
                <c:pt idx="56">
                  <c:v>-0.50674233604966967</c:v>
                </c:pt>
                <c:pt idx="57">
                  <c:v>-0.45966724873884318</c:v>
                </c:pt>
                <c:pt idx="58">
                  <c:v>-0.4489474194800151</c:v>
                </c:pt>
                <c:pt idx="59">
                  <c:v>-0.3861321303841671</c:v>
                </c:pt>
                <c:pt idx="60">
                  <c:v>-0.39614862242918081</c:v>
                </c:pt>
                <c:pt idx="61">
                  <c:v>-0.41703046177725989</c:v>
                </c:pt>
                <c:pt idx="62">
                  <c:v>-0.42954501358168362</c:v>
                </c:pt>
                <c:pt idx="63">
                  <c:v>-0.44875339542103176</c:v>
                </c:pt>
                <c:pt idx="64">
                  <c:v>-0.51758343034536236</c:v>
                </c:pt>
                <c:pt idx="65">
                  <c:v>-0.49643480791618116</c:v>
                </c:pt>
                <c:pt idx="66">
                  <c:v>-0.50737291424136555</c:v>
                </c:pt>
                <c:pt idx="67">
                  <c:v>-0.48685487000388006</c:v>
                </c:pt>
                <c:pt idx="68">
                  <c:v>-0.54358265424912655</c:v>
                </c:pt>
                <c:pt idx="69">
                  <c:v>-0.54729336437718246</c:v>
                </c:pt>
                <c:pt idx="70">
                  <c:v>-0.55071303841676333</c:v>
                </c:pt>
                <c:pt idx="71">
                  <c:v>-0.558158711680248</c:v>
                </c:pt>
                <c:pt idx="72">
                  <c:v>-0.5549330616996504</c:v>
                </c:pt>
                <c:pt idx="73">
                  <c:v>-0.5470750873108261</c:v>
                </c:pt>
                <c:pt idx="74">
                  <c:v>-0.61655995343422543</c:v>
                </c:pt>
                <c:pt idx="75">
                  <c:v>-0.6313057819169573</c:v>
                </c:pt>
                <c:pt idx="76">
                  <c:v>-0.63045692665890529</c:v>
                </c:pt>
                <c:pt idx="77">
                  <c:v>-0.62228366317423311</c:v>
                </c:pt>
                <c:pt idx="78">
                  <c:v>-0.62395712068296416</c:v>
                </c:pt>
                <c:pt idx="79">
                  <c:v>-0.60465172681412449</c:v>
                </c:pt>
                <c:pt idx="80">
                  <c:v>-0.67069266589057008</c:v>
                </c:pt>
                <c:pt idx="81">
                  <c:v>-0.66921323244082231</c:v>
                </c:pt>
                <c:pt idx="82">
                  <c:v>-0.65289095847885104</c:v>
                </c:pt>
                <c:pt idx="83">
                  <c:v>-0.62577609623593289</c:v>
                </c:pt>
                <c:pt idx="84">
                  <c:v>-0.59766686069072539</c:v>
                </c:pt>
                <c:pt idx="85">
                  <c:v>-0.59441695770275482</c:v>
                </c:pt>
                <c:pt idx="86">
                  <c:v>-0.56499805975940975</c:v>
                </c:pt>
                <c:pt idx="87">
                  <c:v>-0.55767365153278969</c:v>
                </c:pt>
                <c:pt idx="88">
                  <c:v>-0.56912107101280529</c:v>
                </c:pt>
                <c:pt idx="89">
                  <c:v>-0.58990589833139273</c:v>
                </c:pt>
                <c:pt idx="90">
                  <c:v>-0.60494276290259963</c:v>
                </c:pt>
                <c:pt idx="91">
                  <c:v>-0.60656771439658486</c:v>
                </c:pt>
                <c:pt idx="92">
                  <c:v>-0.64299573147070221</c:v>
                </c:pt>
                <c:pt idx="93">
                  <c:v>-0.632833721381451</c:v>
                </c:pt>
                <c:pt idx="94">
                  <c:v>-0.64071594877764826</c:v>
                </c:pt>
                <c:pt idx="95">
                  <c:v>-0.64103123787349603</c:v>
                </c:pt>
                <c:pt idx="96">
                  <c:v>-0.64236515327900634</c:v>
                </c:pt>
                <c:pt idx="97">
                  <c:v>-0.64830714008537027</c:v>
                </c:pt>
                <c:pt idx="98">
                  <c:v>-0.64707023670935171</c:v>
                </c:pt>
                <c:pt idx="99">
                  <c:v>-0.6587601862630964</c:v>
                </c:pt>
                <c:pt idx="100">
                  <c:v>-0.61597788125727559</c:v>
                </c:pt>
                <c:pt idx="101">
                  <c:v>-0.58886301901435734</c:v>
                </c:pt>
                <c:pt idx="102">
                  <c:v>-0.5727590221187423</c:v>
                </c:pt>
                <c:pt idx="103">
                  <c:v>-0.56072953046177676</c:v>
                </c:pt>
                <c:pt idx="104">
                  <c:v>-0.54435875048505966</c:v>
                </c:pt>
                <c:pt idx="105">
                  <c:v>-0.50962844392704654</c:v>
                </c:pt>
                <c:pt idx="106">
                  <c:v>-0.51789871944121035</c:v>
                </c:pt>
                <c:pt idx="107">
                  <c:v>-0.48508440046565732</c:v>
                </c:pt>
                <c:pt idx="108">
                  <c:v>-0.47220605355063983</c:v>
                </c:pt>
                <c:pt idx="109">
                  <c:v>-0.45496216530849781</c:v>
                </c:pt>
                <c:pt idx="110">
                  <c:v>-0.46958672875436513</c:v>
                </c:pt>
                <c:pt idx="111">
                  <c:v>-0.47528618548699997</c:v>
                </c:pt>
                <c:pt idx="112">
                  <c:v>-0.49568296468762085</c:v>
                </c:pt>
                <c:pt idx="113">
                  <c:v>-0.48903764066744237</c:v>
                </c:pt>
                <c:pt idx="114">
                  <c:v>-0.48042782305005788</c:v>
                </c:pt>
                <c:pt idx="115">
                  <c:v>-0.48365347303065542</c:v>
                </c:pt>
                <c:pt idx="116">
                  <c:v>-0.45464687621264993</c:v>
                </c:pt>
                <c:pt idx="117">
                  <c:v>-0.44938397361272758</c:v>
                </c:pt>
                <c:pt idx="118">
                  <c:v>-0.42088668994955336</c:v>
                </c:pt>
                <c:pt idx="119">
                  <c:v>-0.40640764454792355</c:v>
                </c:pt>
                <c:pt idx="120">
                  <c:v>-0.39069169577027518</c:v>
                </c:pt>
                <c:pt idx="121">
                  <c:v>-0.38169383003492391</c:v>
                </c:pt>
                <c:pt idx="122">
                  <c:v>-0.39500873108265383</c:v>
                </c:pt>
                <c:pt idx="123">
                  <c:v>-0.40856616220411274</c:v>
                </c:pt>
                <c:pt idx="124">
                  <c:v>-0.41137951105937082</c:v>
                </c:pt>
                <c:pt idx="125">
                  <c:v>-0.39059468374078327</c:v>
                </c:pt>
                <c:pt idx="126">
                  <c:v>-0.36287349631354232</c:v>
                </c:pt>
                <c:pt idx="127">
                  <c:v>-0.38387660069848606</c:v>
                </c:pt>
                <c:pt idx="128">
                  <c:v>-0.37757081878152848</c:v>
                </c:pt>
                <c:pt idx="129">
                  <c:v>-0.40264842840512183</c:v>
                </c:pt>
                <c:pt idx="130">
                  <c:v>-0.38807237097400032</c:v>
                </c:pt>
                <c:pt idx="131">
                  <c:v>-0.36175785797438825</c:v>
                </c:pt>
                <c:pt idx="132">
                  <c:v>-0.32006693830034877</c:v>
                </c:pt>
                <c:pt idx="133">
                  <c:v>-0.31948486612339894</c:v>
                </c:pt>
                <c:pt idx="134">
                  <c:v>-0.29394644935972009</c:v>
                </c:pt>
                <c:pt idx="135">
                  <c:v>-0.2497089639115245</c:v>
                </c:pt>
                <c:pt idx="136">
                  <c:v>-0.29840900271633641</c:v>
                </c:pt>
                <c:pt idx="137">
                  <c:v>-0.31106907256499755</c:v>
                </c:pt>
                <c:pt idx="138">
                  <c:v>-0.30124660457896724</c:v>
                </c:pt>
                <c:pt idx="139">
                  <c:v>-0.28783469150174568</c:v>
                </c:pt>
                <c:pt idx="140">
                  <c:v>-0.26275708187815228</c:v>
                </c:pt>
                <c:pt idx="141">
                  <c:v>-0.21434807916181542</c:v>
                </c:pt>
                <c:pt idx="142">
                  <c:v>-0.17272991850989441</c:v>
                </c:pt>
                <c:pt idx="143">
                  <c:v>-0.13125727590221103</c:v>
                </c:pt>
                <c:pt idx="144">
                  <c:v>-9.7109041521147785E-2</c:v>
                </c:pt>
                <c:pt idx="145">
                  <c:v>-3.6791812184710011E-2</c:v>
                </c:pt>
                <c:pt idx="146">
                  <c:v>-4.6129220023281903E-2</c:v>
                </c:pt>
                <c:pt idx="147">
                  <c:v>1.4018238261545548E-2</c:v>
                </c:pt>
                <c:pt idx="148">
                  <c:v>5.073729142413768E-2</c:v>
                </c:pt>
                <c:pt idx="149">
                  <c:v>5.6097206053551785E-2</c:v>
                </c:pt>
                <c:pt idx="150">
                  <c:v>8.3624369421809494E-2</c:v>
                </c:pt>
                <c:pt idx="151">
                  <c:v>2.9661428017075338E-2</c:v>
                </c:pt>
                <c:pt idx="152">
                  <c:v>0.13295498641831713</c:v>
                </c:pt>
                <c:pt idx="153">
                  <c:v>0.2213571982925896</c:v>
                </c:pt>
                <c:pt idx="154">
                  <c:v>0.16639988358556593</c:v>
                </c:pt>
                <c:pt idx="155">
                  <c:v>0.19555199844780888</c:v>
                </c:pt>
                <c:pt idx="156">
                  <c:v>0.11345556849049415</c:v>
                </c:pt>
                <c:pt idx="157">
                  <c:v>0.16106422196352482</c:v>
                </c:pt>
                <c:pt idx="158">
                  <c:v>0.11006014745828609</c:v>
                </c:pt>
                <c:pt idx="159">
                  <c:v>0.13535603414823569</c:v>
                </c:pt>
                <c:pt idx="160">
                  <c:v>0.13019014357780492</c:v>
                </c:pt>
                <c:pt idx="161">
                  <c:v>4.139988358556565E-2</c:v>
                </c:pt>
                <c:pt idx="162">
                  <c:v>1.0622817229337328E-2</c:v>
                </c:pt>
                <c:pt idx="163">
                  <c:v>-6.7617384555684057E-2</c:v>
                </c:pt>
                <c:pt idx="164">
                  <c:v>-0.1830131936360101</c:v>
                </c:pt>
                <c:pt idx="165">
                  <c:v>-0.42437912301125286</c:v>
                </c:pt>
                <c:pt idx="166">
                  <c:v>-0.44618257663950284</c:v>
                </c:pt>
                <c:pt idx="167">
                  <c:v>-0.39464493597206002</c:v>
                </c:pt>
                <c:pt idx="168">
                  <c:v>-0.42207508731082605</c:v>
                </c:pt>
                <c:pt idx="169">
                  <c:v>-0.46066162204113259</c:v>
                </c:pt>
                <c:pt idx="170">
                  <c:v>-0.41298020954598319</c:v>
                </c:pt>
                <c:pt idx="171">
                  <c:v>-0.32770663562281671</c:v>
                </c:pt>
                <c:pt idx="172">
                  <c:v>-0.21509992239037573</c:v>
                </c:pt>
                <c:pt idx="173">
                  <c:v>-0.19688591385331705</c:v>
                </c:pt>
                <c:pt idx="174">
                  <c:v>-8.2363213038415775E-2</c:v>
                </c:pt>
                <c:pt idx="175">
                  <c:v>-8.0811020566549416E-2</c:v>
                </c:pt>
                <c:pt idx="176">
                  <c:v>-3.5967209934030964E-2</c:v>
                </c:pt>
                <c:pt idx="177">
                  <c:v>-3.5312378734962381E-2</c:v>
                </c:pt>
                <c:pt idx="178">
                  <c:v>3.2984090027171932E-3</c:v>
                </c:pt>
                <c:pt idx="179">
                  <c:v>3.4293752425301562E-2</c:v>
                </c:pt>
                <c:pt idx="180">
                  <c:v>7.3001552192479835E-3</c:v>
                </c:pt>
                <c:pt idx="181">
                  <c:v>1.5303647652309564E-2</c:v>
                </c:pt>
                <c:pt idx="182">
                  <c:v>9.0560729530462541E-2</c:v>
                </c:pt>
                <c:pt idx="183">
                  <c:v>0.13901823826154514</c:v>
                </c:pt>
                <c:pt idx="184">
                  <c:v>3.048603026775382E-2</c:v>
                </c:pt>
                <c:pt idx="185">
                  <c:v>0.10018917345750936</c:v>
                </c:pt>
                <c:pt idx="186">
                  <c:v>0.16661816065192142</c:v>
                </c:pt>
                <c:pt idx="187">
                  <c:v>0.17806558013193707</c:v>
                </c:pt>
                <c:pt idx="188">
                  <c:v>0.27219150174621715</c:v>
                </c:pt>
                <c:pt idx="189">
                  <c:v>0.32622720217307033</c:v>
                </c:pt>
                <c:pt idx="190">
                  <c:v>0.30076154443151037</c:v>
                </c:pt>
                <c:pt idx="191">
                  <c:v>0.35009216142801791</c:v>
                </c:pt>
                <c:pt idx="192">
                  <c:v>0.32928308110205762</c:v>
                </c:pt>
                <c:pt idx="193">
                  <c:v>0.29612922002328362</c:v>
                </c:pt>
                <c:pt idx="194">
                  <c:v>0.35111078773768045</c:v>
                </c:pt>
                <c:pt idx="195">
                  <c:v>0.42949650756693897</c:v>
                </c:pt>
                <c:pt idx="196">
                  <c:v>0.39561505626697796</c:v>
                </c:pt>
                <c:pt idx="197">
                  <c:v>0.37412689173457581</c:v>
                </c:pt>
                <c:pt idx="198">
                  <c:v>0.46905316259216223</c:v>
                </c:pt>
                <c:pt idx="199">
                  <c:v>0.31941210710128104</c:v>
                </c:pt>
                <c:pt idx="200">
                  <c:v>0.18240686845168838</c:v>
                </c:pt>
                <c:pt idx="201">
                  <c:v>0.32212844392704737</c:v>
                </c:pt>
                <c:pt idx="202">
                  <c:v>0.18939173457508773</c:v>
                </c:pt>
                <c:pt idx="203">
                  <c:v>0.24742918121847154</c:v>
                </c:pt>
                <c:pt idx="204">
                  <c:v>0.35169285991463001</c:v>
                </c:pt>
                <c:pt idx="205">
                  <c:v>0.383027745440435</c:v>
                </c:pt>
                <c:pt idx="206">
                  <c:v>0.40487970508343069</c:v>
                </c:pt>
                <c:pt idx="207">
                  <c:v>0.39801610399689591</c:v>
                </c:pt>
                <c:pt idx="208">
                  <c:v>0.27961292200232873</c:v>
                </c:pt>
                <c:pt idx="209">
                  <c:v>0.32710031043849486</c:v>
                </c:pt>
                <c:pt idx="210">
                  <c:v>0.36527454404346171</c:v>
                </c:pt>
                <c:pt idx="211">
                  <c:v>0.37963232440822736</c:v>
                </c:pt>
                <c:pt idx="212">
                  <c:v>0.43252813348855312</c:v>
                </c:pt>
                <c:pt idx="213">
                  <c:v>0.4429569266589064</c:v>
                </c:pt>
                <c:pt idx="214">
                  <c:v>0.43548700038804866</c:v>
                </c:pt>
                <c:pt idx="215">
                  <c:v>0.48430830422972521</c:v>
                </c:pt>
                <c:pt idx="216">
                  <c:v>0.50494761350407513</c:v>
                </c:pt>
                <c:pt idx="217">
                  <c:v>0.52425300737291503</c:v>
                </c:pt>
                <c:pt idx="218">
                  <c:v>0.55604870003880569</c:v>
                </c:pt>
                <c:pt idx="219">
                  <c:v>0.58779588668995042</c:v>
                </c:pt>
                <c:pt idx="220">
                  <c:v>0.54481955762514644</c:v>
                </c:pt>
                <c:pt idx="221">
                  <c:v>0.47982149786573614</c:v>
                </c:pt>
                <c:pt idx="222">
                  <c:v>0.49449456732634928</c:v>
                </c:pt>
                <c:pt idx="223">
                  <c:v>0.34051222351571653</c:v>
                </c:pt>
                <c:pt idx="224">
                  <c:v>0.43010283275126171</c:v>
                </c:pt>
                <c:pt idx="225">
                  <c:v>0.48877085758634137</c:v>
                </c:pt>
                <c:pt idx="226">
                  <c:v>0.4055830422972454</c:v>
                </c:pt>
                <c:pt idx="227">
                  <c:v>0.37288998835855725</c:v>
                </c:pt>
                <c:pt idx="228">
                  <c:v>0.32203143189755595</c:v>
                </c:pt>
                <c:pt idx="229">
                  <c:v>0.38627764842840606</c:v>
                </c:pt>
                <c:pt idx="230">
                  <c:v>0.41525999223903853</c:v>
                </c:pt>
                <c:pt idx="231">
                  <c:v>0.45447710516104112</c:v>
                </c:pt>
                <c:pt idx="232">
                  <c:v>0.46034633294528648</c:v>
                </c:pt>
                <c:pt idx="233">
                  <c:v>0.47126018626309785</c:v>
                </c:pt>
                <c:pt idx="234">
                  <c:v>0.52893383779588821</c:v>
                </c:pt>
                <c:pt idx="235">
                  <c:v>0.52017850213426609</c:v>
                </c:pt>
                <c:pt idx="236">
                  <c:v>0.48447807528133635</c:v>
                </c:pt>
                <c:pt idx="237">
                  <c:v>0.46449359720605515</c:v>
                </c:pt>
                <c:pt idx="238">
                  <c:v>0.45435584012417679</c:v>
                </c:pt>
                <c:pt idx="239">
                  <c:v>0.40958478851377722</c:v>
                </c:pt>
                <c:pt idx="240">
                  <c:v>0.40740201785021468</c:v>
                </c:pt>
                <c:pt idx="241">
                  <c:v>0.42040162980209655</c:v>
                </c:pt>
                <c:pt idx="242">
                  <c:v>0.39995634458673007</c:v>
                </c:pt>
                <c:pt idx="243">
                  <c:v>0.46022506790842216</c:v>
                </c:pt>
                <c:pt idx="244">
                  <c:v>0.35974485836243814</c:v>
                </c:pt>
                <c:pt idx="245">
                  <c:v>0.32263775708187947</c:v>
                </c:pt>
                <c:pt idx="246">
                  <c:v>0.26406674427629157</c:v>
                </c:pt>
                <c:pt idx="247">
                  <c:v>0.12388436166084701</c:v>
                </c:pt>
                <c:pt idx="248">
                  <c:v>7.1716142801708432E-2</c:v>
                </c:pt>
                <c:pt idx="249">
                  <c:v>0.14571206829646996</c:v>
                </c:pt>
                <c:pt idx="250">
                  <c:v>0.12335079549864318</c:v>
                </c:pt>
                <c:pt idx="251">
                  <c:v>0.11122429181218607</c:v>
                </c:pt>
                <c:pt idx="252">
                  <c:v>8.7068296468763573E-2</c:v>
                </c:pt>
                <c:pt idx="253">
                  <c:v>0.11032693053938829</c:v>
                </c:pt>
                <c:pt idx="254">
                  <c:v>0.19196255335661774</c:v>
                </c:pt>
                <c:pt idx="255">
                  <c:v>0.20003880481179806</c:v>
                </c:pt>
                <c:pt idx="256">
                  <c:v>0.16072467986030389</c:v>
                </c:pt>
                <c:pt idx="257">
                  <c:v>0.16213135428793307</c:v>
                </c:pt>
                <c:pt idx="258">
                  <c:v>0.23207702755141782</c:v>
                </c:pt>
                <c:pt idx="259">
                  <c:v>0.25320139697322619</c:v>
                </c:pt>
                <c:pt idx="260">
                  <c:v>0.218131548311992</c:v>
                </c:pt>
                <c:pt idx="261">
                  <c:v>0.19555199844780888</c:v>
                </c:pt>
                <c:pt idx="262">
                  <c:v>0.13147555296856936</c:v>
                </c:pt>
                <c:pt idx="263">
                  <c:v>0.14636689949553897</c:v>
                </c:pt>
                <c:pt idx="264">
                  <c:v>0.20423457508731219</c:v>
                </c:pt>
                <c:pt idx="265">
                  <c:v>0.21890764454792516</c:v>
                </c:pt>
                <c:pt idx="266">
                  <c:v>0.25344392704695523</c:v>
                </c:pt>
                <c:pt idx="267">
                  <c:v>0.27197322467986185</c:v>
                </c:pt>
                <c:pt idx="268">
                  <c:v>0.30005820721769622</c:v>
                </c:pt>
                <c:pt idx="269">
                  <c:v>0.302143965851767</c:v>
                </c:pt>
              </c:numCache>
            </c:numRef>
          </c:val>
          <c:smooth val="0"/>
        </c:ser>
        <c:ser>
          <c:idx val="3"/>
          <c:order val="2"/>
          <c:tx>
            <c:v>Benchmark Return</c:v>
          </c:tx>
          <c:spPr>
            <a:ln w="25400">
              <a:solidFill>
                <a:srgbClr val="953735"/>
              </a:solidFill>
              <a:prstDash val="solid"/>
            </a:ln>
          </c:spPr>
          <c:marker>
            <c:symbol val="none"/>
          </c:marker>
          <c:cat>
            <c:numRef>
              <c:f>'Since Incept'!$B$4:$B$273</c:f>
              <c:numCache>
                <c:formatCode>[$-409]dd\-mmm\-yy;@</c:formatCode>
                <c:ptCount val="270"/>
                <c:pt idx="0">
                  <c:v>34733</c:v>
                </c:pt>
                <c:pt idx="1">
                  <c:v>34757</c:v>
                </c:pt>
                <c:pt idx="2">
                  <c:v>34789</c:v>
                </c:pt>
                <c:pt idx="3">
                  <c:v>34817</c:v>
                </c:pt>
                <c:pt idx="4">
                  <c:v>34845</c:v>
                </c:pt>
                <c:pt idx="5">
                  <c:v>34880</c:v>
                </c:pt>
                <c:pt idx="6">
                  <c:v>34908</c:v>
                </c:pt>
                <c:pt idx="7">
                  <c:v>34936</c:v>
                </c:pt>
                <c:pt idx="8">
                  <c:v>34971</c:v>
                </c:pt>
                <c:pt idx="9">
                  <c:v>34999</c:v>
                </c:pt>
                <c:pt idx="10">
                  <c:v>35027</c:v>
                </c:pt>
                <c:pt idx="11">
                  <c:v>35062</c:v>
                </c:pt>
                <c:pt idx="12">
                  <c:v>35090</c:v>
                </c:pt>
                <c:pt idx="13">
                  <c:v>35118</c:v>
                </c:pt>
                <c:pt idx="14">
                  <c:v>35153</c:v>
                </c:pt>
                <c:pt idx="15">
                  <c:v>35181</c:v>
                </c:pt>
                <c:pt idx="16">
                  <c:v>35216</c:v>
                </c:pt>
                <c:pt idx="17">
                  <c:v>35244</c:v>
                </c:pt>
                <c:pt idx="18">
                  <c:v>35272</c:v>
                </c:pt>
                <c:pt idx="19">
                  <c:v>35307</c:v>
                </c:pt>
                <c:pt idx="20">
                  <c:v>35335</c:v>
                </c:pt>
                <c:pt idx="21">
                  <c:v>35363</c:v>
                </c:pt>
                <c:pt idx="22">
                  <c:v>35398</c:v>
                </c:pt>
                <c:pt idx="23">
                  <c:v>35430</c:v>
                </c:pt>
                <c:pt idx="24">
                  <c:v>35461</c:v>
                </c:pt>
                <c:pt idx="25">
                  <c:v>35489</c:v>
                </c:pt>
                <c:pt idx="26">
                  <c:v>35517</c:v>
                </c:pt>
                <c:pt idx="27">
                  <c:v>35545</c:v>
                </c:pt>
                <c:pt idx="28">
                  <c:v>35580</c:v>
                </c:pt>
                <c:pt idx="29">
                  <c:v>35608</c:v>
                </c:pt>
                <c:pt idx="30">
                  <c:v>35636</c:v>
                </c:pt>
                <c:pt idx="31">
                  <c:v>35671</c:v>
                </c:pt>
                <c:pt idx="32">
                  <c:v>35699</c:v>
                </c:pt>
                <c:pt idx="33">
                  <c:v>35734</c:v>
                </c:pt>
                <c:pt idx="34">
                  <c:v>35762</c:v>
                </c:pt>
                <c:pt idx="35">
                  <c:v>35795</c:v>
                </c:pt>
                <c:pt idx="36">
                  <c:v>35825</c:v>
                </c:pt>
                <c:pt idx="37">
                  <c:v>35853</c:v>
                </c:pt>
                <c:pt idx="38">
                  <c:v>35881</c:v>
                </c:pt>
                <c:pt idx="39">
                  <c:v>35909</c:v>
                </c:pt>
                <c:pt idx="40">
                  <c:v>35944</c:v>
                </c:pt>
                <c:pt idx="41">
                  <c:v>35972</c:v>
                </c:pt>
                <c:pt idx="42">
                  <c:v>36007</c:v>
                </c:pt>
                <c:pt idx="43">
                  <c:v>36035</c:v>
                </c:pt>
                <c:pt idx="44">
                  <c:v>36063</c:v>
                </c:pt>
                <c:pt idx="45">
                  <c:v>36098</c:v>
                </c:pt>
                <c:pt idx="46">
                  <c:v>36126</c:v>
                </c:pt>
                <c:pt idx="47">
                  <c:v>36160</c:v>
                </c:pt>
                <c:pt idx="48">
                  <c:v>36189</c:v>
                </c:pt>
                <c:pt idx="49">
                  <c:v>36217</c:v>
                </c:pt>
                <c:pt idx="50">
                  <c:v>36245</c:v>
                </c:pt>
                <c:pt idx="51">
                  <c:v>36280</c:v>
                </c:pt>
                <c:pt idx="52">
                  <c:v>36308</c:v>
                </c:pt>
                <c:pt idx="53">
                  <c:v>36336</c:v>
                </c:pt>
                <c:pt idx="54">
                  <c:v>36371</c:v>
                </c:pt>
                <c:pt idx="55">
                  <c:v>36399</c:v>
                </c:pt>
                <c:pt idx="56">
                  <c:v>36427</c:v>
                </c:pt>
                <c:pt idx="57">
                  <c:v>36462</c:v>
                </c:pt>
                <c:pt idx="58">
                  <c:v>36490</c:v>
                </c:pt>
                <c:pt idx="59">
                  <c:v>36525</c:v>
                </c:pt>
                <c:pt idx="60">
                  <c:v>36553</c:v>
                </c:pt>
                <c:pt idx="61">
                  <c:v>36581</c:v>
                </c:pt>
                <c:pt idx="62">
                  <c:v>36616</c:v>
                </c:pt>
                <c:pt idx="63">
                  <c:v>36644</c:v>
                </c:pt>
                <c:pt idx="64">
                  <c:v>36672</c:v>
                </c:pt>
                <c:pt idx="65">
                  <c:v>36707</c:v>
                </c:pt>
                <c:pt idx="66">
                  <c:v>36735</c:v>
                </c:pt>
                <c:pt idx="67">
                  <c:v>36763</c:v>
                </c:pt>
                <c:pt idx="68">
                  <c:v>36798</c:v>
                </c:pt>
                <c:pt idx="69">
                  <c:v>36826</c:v>
                </c:pt>
                <c:pt idx="70">
                  <c:v>36854</c:v>
                </c:pt>
                <c:pt idx="71">
                  <c:v>36889</c:v>
                </c:pt>
                <c:pt idx="72">
                  <c:v>36917</c:v>
                </c:pt>
                <c:pt idx="73">
                  <c:v>36945</c:v>
                </c:pt>
                <c:pt idx="74">
                  <c:v>36980</c:v>
                </c:pt>
                <c:pt idx="75">
                  <c:v>37008</c:v>
                </c:pt>
                <c:pt idx="76">
                  <c:v>37036</c:v>
                </c:pt>
                <c:pt idx="77">
                  <c:v>37071</c:v>
                </c:pt>
                <c:pt idx="78">
                  <c:v>37099</c:v>
                </c:pt>
                <c:pt idx="79">
                  <c:v>37134</c:v>
                </c:pt>
                <c:pt idx="80">
                  <c:v>37162</c:v>
                </c:pt>
                <c:pt idx="81">
                  <c:v>37190</c:v>
                </c:pt>
                <c:pt idx="82">
                  <c:v>37225</c:v>
                </c:pt>
                <c:pt idx="83">
                  <c:v>37256</c:v>
                </c:pt>
                <c:pt idx="84">
                  <c:v>37281</c:v>
                </c:pt>
                <c:pt idx="85">
                  <c:v>37309</c:v>
                </c:pt>
                <c:pt idx="86">
                  <c:v>37344</c:v>
                </c:pt>
                <c:pt idx="87">
                  <c:v>37372</c:v>
                </c:pt>
                <c:pt idx="88">
                  <c:v>37407</c:v>
                </c:pt>
                <c:pt idx="89">
                  <c:v>37435</c:v>
                </c:pt>
                <c:pt idx="90">
                  <c:v>37463</c:v>
                </c:pt>
                <c:pt idx="91">
                  <c:v>37498</c:v>
                </c:pt>
                <c:pt idx="92">
                  <c:v>37526</c:v>
                </c:pt>
                <c:pt idx="93">
                  <c:v>37554</c:v>
                </c:pt>
                <c:pt idx="94">
                  <c:v>37589</c:v>
                </c:pt>
                <c:pt idx="95">
                  <c:v>37621</c:v>
                </c:pt>
                <c:pt idx="96">
                  <c:v>37652</c:v>
                </c:pt>
                <c:pt idx="97">
                  <c:v>37680</c:v>
                </c:pt>
                <c:pt idx="98">
                  <c:v>37708</c:v>
                </c:pt>
                <c:pt idx="99">
                  <c:v>37736</c:v>
                </c:pt>
                <c:pt idx="100">
                  <c:v>37771</c:v>
                </c:pt>
                <c:pt idx="101">
                  <c:v>37799</c:v>
                </c:pt>
                <c:pt idx="102">
                  <c:v>37827</c:v>
                </c:pt>
                <c:pt idx="103">
                  <c:v>37862</c:v>
                </c:pt>
                <c:pt idx="104">
                  <c:v>37890</c:v>
                </c:pt>
                <c:pt idx="105">
                  <c:v>37925</c:v>
                </c:pt>
                <c:pt idx="106">
                  <c:v>37953</c:v>
                </c:pt>
                <c:pt idx="107">
                  <c:v>37986</c:v>
                </c:pt>
                <c:pt idx="108">
                  <c:v>38016</c:v>
                </c:pt>
                <c:pt idx="109">
                  <c:v>38044</c:v>
                </c:pt>
                <c:pt idx="110">
                  <c:v>38072</c:v>
                </c:pt>
                <c:pt idx="111">
                  <c:v>38107</c:v>
                </c:pt>
                <c:pt idx="112">
                  <c:v>38135</c:v>
                </c:pt>
                <c:pt idx="113">
                  <c:v>38168</c:v>
                </c:pt>
                <c:pt idx="114">
                  <c:v>38198</c:v>
                </c:pt>
                <c:pt idx="115">
                  <c:v>38226</c:v>
                </c:pt>
                <c:pt idx="116">
                  <c:v>38254</c:v>
                </c:pt>
                <c:pt idx="117">
                  <c:v>38289</c:v>
                </c:pt>
                <c:pt idx="118">
                  <c:v>38317</c:v>
                </c:pt>
                <c:pt idx="119">
                  <c:v>38352</c:v>
                </c:pt>
                <c:pt idx="120">
                  <c:v>38380</c:v>
                </c:pt>
                <c:pt idx="121">
                  <c:v>38408</c:v>
                </c:pt>
                <c:pt idx="122">
                  <c:v>38435</c:v>
                </c:pt>
                <c:pt idx="123">
                  <c:v>38471</c:v>
                </c:pt>
                <c:pt idx="124">
                  <c:v>38499</c:v>
                </c:pt>
                <c:pt idx="125">
                  <c:v>38527</c:v>
                </c:pt>
                <c:pt idx="126">
                  <c:v>38562</c:v>
                </c:pt>
                <c:pt idx="127">
                  <c:v>38590</c:v>
                </c:pt>
                <c:pt idx="128">
                  <c:v>38625</c:v>
                </c:pt>
                <c:pt idx="129">
                  <c:v>38653</c:v>
                </c:pt>
                <c:pt idx="130">
                  <c:v>38681</c:v>
                </c:pt>
                <c:pt idx="131">
                  <c:v>38716</c:v>
                </c:pt>
                <c:pt idx="132">
                  <c:v>38744</c:v>
                </c:pt>
                <c:pt idx="133">
                  <c:v>38772</c:v>
                </c:pt>
                <c:pt idx="134">
                  <c:v>38807</c:v>
                </c:pt>
                <c:pt idx="135">
                  <c:v>38835</c:v>
                </c:pt>
                <c:pt idx="136">
                  <c:v>38863</c:v>
                </c:pt>
                <c:pt idx="137">
                  <c:v>38898</c:v>
                </c:pt>
                <c:pt idx="138">
                  <c:v>38926</c:v>
                </c:pt>
                <c:pt idx="139">
                  <c:v>38954</c:v>
                </c:pt>
                <c:pt idx="140">
                  <c:v>38989</c:v>
                </c:pt>
                <c:pt idx="141">
                  <c:v>39017</c:v>
                </c:pt>
                <c:pt idx="142">
                  <c:v>39045</c:v>
                </c:pt>
                <c:pt idx="143">
                  <c:v>39080</c:v>
                </c:pt>
                <c:pt idx="144">
                  <c:v>39108</c:v>
                </c:pt>
                <c:pt idx="145">
                  <c:v>39136</c:v>
                </c:pt>
                <c:pt idx="146">
                  <c:v>39171</c:v>
                </c:pt>
                <c:pt idx="147">
                  <c:v>39199</c:v>
                </c:pt>
                <c:pt idx="148">
                  <c:v>39227</c:v>
                </c:pt>
                <c:pt idx="149">
                  <c:v>39262</c:v>
                </c:pt>
                <c:pt idx="150">
                  <c:v>39290</c:v>
                </c:pt>
                <c:pt idx="151">
                  <c:v>39325</c:v>
                </c:pt>
                <c:pt idx="152">
                  <c:v>39353</c:v>
                </c:pt>
                <c:pt idx="153">
                  <c:v>39381</c:v>
                </c:pt>
                <c:pt idx="154">
                  <c:v>39416</c:v>
                </c:pt>
                <c:pt idx="155">
                  <c:v>39447</c:v>
                </c:pt>
                <c:pt idx="156">
                  <c:v>39472</c:v>
                </c:pt>
                <c:pt idx="157">
                  <c:v>39507</c:v>
                </c:pt>
                <c:pt idx="158">
                  <c:v>39535</c:v>
                </c:pt>
                <c:pt idx="159">
                  <c:v>39563</c:v>
                </c:pt>
                <c:pt idx="160">
                  <c:v>39598</c:v>
                </c:pt>
                <c:pt idx="161">
                  <c:v>39626</c:v>
                </c:pt>
                <c:pt idx="162">
                  <c:v>39654</c:v>
                </c:pt>
                <c:pt idx="163">
                  <c:v>39689</c:v>
                </c:pt>
                <c:pt idx="164">
                  <c:v>39717</c:v>
                </c:pt>
                <c:pt idx="165">
                  <c:v>39752</c:v>
                </c:pt>
                <c:pt idx="166">
                  <c:v>39780</c:v>
                </c:pt>
                <c:pt idx="167">
                  <c:v>39813</c:v>
                </c:pt>
                <c:pt idx="168">
                  <c:v>39843</c:v>
                </c:pt>
                <c:pt idx="169">
                  <c:v>39871</c:v>
                </c:pt>
                <c:pt idx="170">
                  <c:v>39899</c:v>
                </c:pt>
                <c:pt idx="171">
                  <c:v>39933</c:v>
                </c:pt>
                <c:pt idx="172">
                  <c:v>39962</c:v>
                </c:pt>
                <c:pt idx="173">
                  <c:v>39990</c:v>
                </c:pt>
                <c:pt idx="174">
                  <c:v>40025</c:v>
                </c:pt>
                <c:pt idx="175">
                  <c:v>40053</c:v>
                </c:pt>
                <c:pt idx="176">
                  <c:v>40081</c:v>
                </c:pt>
                <c:pt idx="177">
                  <c:v>40116</c:v>
                </c:pt>
                <c:pt idx="178">
                  <c:v>40143</c:v>
                </c:pt>
                <c:pt idx="179">
                  <c:v>40178</c:v>
                </c:pt>
                <c:pt idx="180">
                  <c:v>40207</c:v>
                </c:pt>
                <c:pt idx="181">
                  <c:v>40235</c:v>
                </c:pt>
                <c:pt idx="182">
                  <c:v>40263</c:v>
                </c:pt>
                <c:pt idx="183">
                  <c:v>40298</c:v>
                </c:pt>
                <c:pt idx="184">
                  <c:v>40325</c:v>
                </c:pt>
                <c:pt idx="185">
                  <c:v>40354</c:v>
                </c:pt>
                <c:pt idx="186">
                  <c:v>40389</c:v>
                </c:pt>
                <c:pt idx="187">
                  <c:v>40417</c:v>
                </c:pt>
                <c:pt idx="188">
                  <c:v>40445</c:v>
                </c:pt>
                <c:pt idx="189">
                  <c:v>40480</c:v>
                </c:pt>
                <c:pt idx="190">
                  <c:v>40512</c:v>
                </c:pt>
                <c:pt idx="191">
                  <c:v>40543</c:v>
                </c:pt>
                <c:pt idx="192">
                  <c:v>40571</c:v>
                </c:pt>
                <c:pt idx="193">
                  <c:v>40599</c:v>
                </c:pt>
                <c:pt idx="194">
                  <c:v>40627</c:v>
                </c:pt>
                <c:pt idx="195">
                  <c:v>40662</c:v>
                </c:pt>
                <c:pt idx="196">
                  <c:v>40690</c:v>
                </c:pt>
                <c:pt idx="197">
                  <c:v>40718</c:v>
                </c:pt>
                <c:pt idx="198">
                  <c:v>40753</c:v>
                </c:pt>
                <c:pt idx="199">
                  <c:v>40781</c:v>
                </c:pt>
                <c:pt idx="200">
                  <c:v>40816</c:v>
                </c:pt>
                <c:pt idx="201">
                  <c:v>40844</c:v>
                </c:pt>
                <c:pt idx="202">
                  <c:v>40872</c:v>
                </c:pt>
                <c:pt idx="203">
                  <c:v>40907</c:v>
                </c:pt>
                <c:pt idx="204">
                  <c:v>40935</c:v>
                </c:pt>
                <c:pt idx="205">
                  <c:v>40963</c:v>
                </c:pt>
                <c:pt idx="206">
                  <c:v>40998</c:v>
                </c:pt>
                <c:pt idx="207">
                  <c:v>41026</c:v>
                </c:pt>
                <c:pt idx="208">
                  <c:v>41054</c:v>
                </c:pt>
                <c:pt idx="209">
                  <c:v>41089</c:v>
                </c:pt>
                <c:pt idx="210">
                  <c:v>41117</c:v>
                </c:pt>
                <c:pt idx="211">
                  <c:v>41152</c:v>
                </c:pt>
                <c:pt idx="212">
                  <c:v>41180</c:v>
                </c:pt>
                <c:pt idx="213">
                  <c:v>41208</c:v>
                </c:pt>
                <c:pt idx="214">
                  <c:v>41243</c:v>
                </c:pt>
                <c:pt idx="215">
                  <c:v>41274</c:v>
                </c:pt>
                <c:pt idx="216">
                  <c:v>41299</c:v>
                </c:pt>
                <c:pt idx="217">
                  <c:v>41327</c:v>
                </c:pt>
                <c:pt idx="218">
                  <c:v>41366</c:v>
                </c:pt>
                <c:pt idx="219">
                  <c:v>41390</c:v>
                </c:pt>
                <c:pt idx="220">
                  <c:v>41425</c:v>
                </c:pt>
                <c:pt idx="221">
                  <c:v>41453</c:v>
                </c:pt>
                <c:pt idx="222">
                  <c:v>41481</c:v>
                </c:pt>
                <c:pt idx="223">
                  <c:v>41516</c:v>
                </c:pt>
                <c:pt idx="224">
                  <c:v>41544</c:v>
                </c:pt>
                <c:pt idx="225">
                  <c:v>41572</c:v>
                </c:pt>
                <c:pt idx="226">
                  <c:v>41607</c:v>
                </c:pt>
                <c:pt idx="227">
                  <c:v>41639</c:v>
                </c:pt>
                <c:pt idx="228">
                  <c:v>41670</c:v>
                </c:pt>
                <c:pt idx="229">
                  <c:v>41698</c:v>
                </c:pt>
                <c:pt idx="230">
                  <c:v>41726</c:v>
                </c:pt>
                <c:pt idx="231">
                  <c:v>41754</c:v>
                </c:pt>
                <c:pt idx="232">
                  <c:v>41789</c:v>
                </c:pt>
                <c:pt idx="233">
                  <c:v>41817</c:v>
                </c:pt>
                <c:pt idx="234">
                  <c:v>41845</c:v>
                </c:pt>
                <c:pt idx="235">
                  <c:v>41880</c:v>
                </c:pt>
                <c:pt idx="236">
                  <c:v>41908</c:v>
                </c:pt>
                <c:pt idx="237">
                  <c:v>41943</c:v>
                </c:pt>
                <c:pt idx="238">
                  <c:v>41971</c:v>
                </c:pt>
                <c:pt idx="239">
                  <c:v>42004</c:v>
                </c:pt>
                <c:pt idx="240">
                  <c:v>42034</c:v>
                </c:pt>
                <c:pt idx="241">
                  <c:v>42062</c:v>
                </c:pt>
                <c:pt idx="242">
                  <c:v>42090</c:v>
                </c:pt>
                <c:pt idx="243">
                  <c:v>42118</c:v>
                </c:pt>
                <c:pt idx="244">
                  <c:v>42153</c:v>
                </c:pt>
                <c:pt idx="245">
                  <c:v>42181</c:v>
                </c:pt>
                <c:pt idx="246">
                  <c:v>42216</c:v>
                </c:pt>
                <c:pt idx="247">
                  <c:v>42244</c:v>
                </c:pt>
                <c:pt idx="248">
                  <c:v>42272</c:v>
                </c:pt>
                <c:pt idx="249">
                  <c:v>42307</c:v>
                </c:pt>
                <c:pt idx="250">
                  <c:v>42335</c:v>
                </c:pt>
                <c:pt idx="251">
                  <c:v>42369</c:v>
                </c:pt>
                <c:pt idx="252">
                  <c:v>42398</c:v>
                </c:pt>
                <c:pt idx="253">
                  <c:v>42426</c:v>
                </c:pt>
                <c:pt idx="254">
                  <c:v>42458</c:v>
                </c:pt>
                <c:pt idx="255">
                  <c:v>42489</c:v>
                </c:pt>
                <c:pt idx="256">
                  <c:v>42517</c:v>
                </c:pt>
                <c:pt idx="257">
                  <c:v>42545</c:v>
                </c:pt>
                <c:pt idx="258">
                  <c:v>42580</c:v>
                </c:pt>
                <c:pt idx="259">
                  <c:v>42608</c:v>
                </c:pt>
                <c:pt idx="260">
                  <c:v>42643</c:v>
                </c:pt>
                <c:pt idx="261">
                  <c:v>42671</c:v>
                </c:pt>
                <c:pt idx="262">
                  <c:v>42699</c:v>
                </c:pt>
                <c:pt idx="263">
                  <c:v>42734</c:v>
                </c:pt>
                <c:pt idx="264">
                  <c:v>42762</c:v>
                </c:pt>
                <c:pt idx="265">
                  <c:v>42790</c:v>
                </c:pt>
                <c:pt idx="266">
                  <c:v>42825</c:v>
                </c:pt>
                <c:pt idx="267">
                  <c:v>42855</c:v>
                </c:pt>
                <c:pt idx="268">
                  <c:v>42881</c:v>
                </c:pt>
                <c:pt idx="269">
                  <c:v>42916</c:v>
                </c:pt>
              </c:numCache>
            </c:numRef>
          </c:cat>
          <c:val>
            <c:numRef>
              <c:f>'Since Incept'!$O$4:$O$273</c:f>
              <c:numCache>
                <c:formatCode>0.00%</c:formatCode>
                <c:ptCount val="270"/>
                <c:pt idx="0">
                  <c:v>0</c:v>
                </c:pt>
                <c:pt idx="1">
                  <c:v>3.6999999999999998E-2</c:v>
                </c:pt>
                <c:pt idx="2">
                  <c:v>2.69E-2</c:v>
                </c:pt>
                <c:pt idx="3">
                  <c:v>2.5000000000000001E-2</c:v>
                </c:pt>
                <c:pt idx="4">
                  <c:v>0.1358</c:v>
                </c:pt>
                <c:pt idx="5">
                  <c:v>0.12189999999999999</c:v>
                </c:pt>
                <c:pt idx="6">
                  <c:v>0.14319999999999999</c:v>
                </c:pt>
                <c:pt idx="7">
                  <c:v>9.4299999999999995E-2</c:v>
                </c:pt>
                <c:pt idx="8">
                  <c:v>6.4699999999999994E-2</c:v>
                </c:pt>
                <c:pt idx="9">
                  <c:v>3.8800000000000001E-2</c:v>
                </c:pt>
                <c:pt idx="10">
                  <c:v>1.1000000000000001E-3</c:v>
                </c:pt>
                <c:pt idx="11">
                  <c:v>8.3799999999999999E-2</c:v>
                </c:pt>
                <c:pt idx="12">
                  <c:v>0.1666</c:v>
                </c:pt>
                <c:pt idx="13">
                  <c:v>0.19070000000000001</c:v>
                </c:pt>
                <c:pt idx="14">
                  <c:v>0.18970000000000001</c:v>
                </c:pt>
                <c:pt idx="15">
                  <c:v>0.2152</c:v>
                </c:pt>
                <c:pt idx="16">
                  <c:v>0.2074</c:v>
                </c:pt>
                <c:pt idx="17">
                  <c:v>0.18590000000000001</c:v>
                </c:pt>
                <c:pt idx="18">
                  <c:v>0.10489999999999999</c:v>
                </c:pt>
                <c:pt idx="19">
                  <c:v>0.12620000000000001</c:v>
                </c:pt>
                <c:pt idx="20">
                  <c:v>0.12670000000000001</c:v>
                </c:pt>
                <c:pt idx="21">
                  <c:v>0.1028</c:v>
                </c:pt>
                <c:pt idx="22">
                  <c:v>0.15040000000000001</c:v>
                </c:pt>
                <c:pt idx="23">
                  <c:v>0.15010000000000001</c:v>
                </c:pt>
                <c:pt idx="24">
                  <c:v>0.16880000000000001</c:v>
                </c:pt>
                <c:pt idx="25">
                  <c:v>0.17519999999999999</c:v>
                </c:pt>
                <c:pt idx="26">
                  <c:v>0.11700000000000001</c:v>
                </c:pt>
                <c:pt idx="27">
                  <c:v>2.9499999999999998E-2</c:v>
                </c:pt>
                <c:pt idx="28">
                  <c:v>4.4400000000000002E-2</c:v>
                </c:pt>
                <c:pt idx="29">
                  <c:v>2.06E-2</c:v>
                </c:pt>
                <c:pt idx="30">
                  <c:v>-3.7100000000000001E-2</c:v>
                </c:pt>
                <c:pt idx="31">
                  <c:v>-0.2913</c:v>
                </c:pt>
                <c:pt idx="32">
                  <c:v>-0.2974</c:v>
                </c:pt>
                <c:pt idx="33">
                  <c:v>-0.44779999999999998</c:v>
                </c:pt>
                <c:pt idx="34">
                  <c:v>-0.50349999999999995</c:v>
                </c:pt>
                <c:pt idx="35">
                  <c:v>-0.55500000000000005</c:v>
                </c:pt>
                <c:pt idx="36">
                  <c:v>-0.65229999999999999</c:v>
                </c:pt>
                <c:pt idx="37">
                  <c:v>-0.4899</c:v>
                </c:pt>
                <c:pt idx="38">
                  <c:v>-0.47249999999999998</c:v>
                </c:pt>
                <c:pt idx="39">
                  <c:v>-0.54069999999999996</c:v>
                </c:pt>
                <c:pt idx="40">
                  <c:v>-0.62570000000000003</c:v>
                </c:pt>
                <c:pt idx="41">
                  <c:v>-0.69540000000000002</c:v>
                </c:pt>
                <c:pt idx="42">
                  <c:v>-0.70020000000000004</c:v>
                </c:pt>
                <c:pt idx="43">
                  <c:v>-0.76549999999999996</c:v>
                </c:pt>
                <c:pt idx="44">
                  <c:v>-0.72899999999999998</c:v>
                </c:pt>
                <c:pt idx="45">
                  <c:v>-0.64949999999999997</c:v>
                </c:pt>
                <c:pt idx="46">
                  <c:v>-0.58709999999999996</c:v>
                </c:pt>
                <c:pt idx="47">
                  <c:v>-0.56969999999999998</c:v>
                </c:pt>
                <c:pt idx="48">
                  <c:v>-0.56969999999999998</c:v>
                </c:pt>
                <c:pt idx="49">
                  <c:v>-0.59109999999999996</c:v>
                </c:pt>
                <c:pt idx="50">
                  <c:v>-0.58760000000000001</c:v>
                </c:pt>
                <c:pt idx="51">
                  <c:v>-0.46300000000000002</c:v>
                </c:pt>
                <c:pt idx="52">
                  <c:v>-0.44350000000000001</c:v>
                </c:pt>
                <c:pt idx="53">
                  <c:v>-0.36649999999999999</c:v>
                </c:pt>
                <c:pt idx="54">
                  <c:v>-0.39810000000000001</c:v>
                </c:pt>
                <c:pt idx="55">
                  <c:v>-0.41249999999999998</c:v>
                </c:pt>
                <c:pt idx="56">
                  <c:v>-0.47310000000000002</c:v>
                </c:pt>
                <c:pt idx="57">
                  <c:v>-0.43330000000000002</c:v>
                </c:pt>
                <c:pt idx="58">
                  <c:v>-0.41549999999999998</c:v>
                </c:pt>
                <c:pt idx="59">
                  <c:v>-0.34599999999999997</c:v>
                </c:pt>
                <c:pt idx="60">
                  <c:v>-0.3609</c:v>
                </c:pt>
                <c:pt idx="61">
                  <c:v>-0.38319999999999999</c:v>
                </c:pt>
                <c:pt idx="62">
                  <c:v>-0.39479999999999998</c:v>
                </c:pt>
                <c:pt idx="63">
                  <c:v>-0.41930000000000001</c:v>
                </c:pt>
                <c:pt idx="64">
                  <c:v>-0.48899999999999999</c:v>
                </c:pt>
                <c:pt idx="65">
                  <c:v>-0.4703</c:v>
                </c:pt>
                <c:pt idx="66">
                  <c:v>-0.4914</c:v>
                </c:pt>
                <c:pt idx="67">
                  <c:v>-0.46989999999999998</c:v>
                </c:pt>
                <c:pt idx="68">
                  <c:v>-0.52490000000000003</c:v>
                </c:pt>
                <c:pt idx="69">
                  <c:v>-0.52339999999999998</c:v>
                </c:pt>
                <c:pt idx="70">
                  <c:v>-0.53200000000000003</c:v>
                </c:pt>
                <c:pt idx="71">
                  <c:v>-0.54630000000000001</c:v>
                </c:pt>
                <c:pt idx="72">
                  <c:v>-0.52890000000000004</c:v>
                </c:pt>
                <c:pt idx="73">
                  <c:v>-0.52400000000000002</c:v>
                </c:pt>
                <c:pt idx="74">
                  <c:v>-0.59370000000000001</c:v>
                </c:pt>
                <c:pt idx="75">
                  <c:v>-0.61040000000000005</c:v>
                </c:pt>
                <c:pt idx="76">
                  <c:v>-0.60880000000000001</c:v>
                </c:pt>
                <c:pt idx="77">
                  <c:v>-0.59850000000000003</c:v>
                </c:pt>
                <c:pt idx="78">
                  <c:v>-0.59730000000000005</c:v>
                </c:pt>
                <c:pt idx="79">
                  <c:v>-0.57999999999999996</c:v>
                </c:pt>
                <c:pt idx="80">
                  <c:v>-0.64749999999999996</c:v>
                </c:pt>
                <c:pt idx="81">
                  <c:v>-0.6492</c:v>
                </c:pt>
                <c:pt idx="82">
                  <c:v>-0.63129999999999997</c:v>
                </c:pt>
                <c:pt idx="83">
                  <c:v>-0.60409999999999997</c:v>
                </c:pt>
                <c:pt idx="84">
                  <c:v>-0.57740000000000002</c:v>
                </c:pt>
                <c:pt idx="85">
                  <c:v>-0.57330000000000003</c:v>
                </c:pt>
                <c:pt idx="86">
                  <c:v>-0.54630000000000001</c:v>
                </c:pt>
                <c:pt idx="87">
                  <c:v>-0.53439999999999999</c:v>
                </c:pt>
                <c:pt idx="88">
                  <c:v>-0.53969999999999996</c:v>
                </c:pt>
                <c:pt idx="89">
                  <c:v>-0.56040000000000001</c:v>
                </c:pt>
                <c:pt idx="90">
                  <c:v>-0.58260000000000001</c:v>
                </c:pt>
                <c:pt idx="91">
                  <c:v>-0.58350000000000002</c:v>
                </c:pt>
                <c:pt idx="92">
                  <c:v>-0.61899999999999999</c:v>
                </c:pt>
                <c:pt idx="93">
                  <c:v>-0.61429999999999996</c:v>
                </c:pt>
                <c:pt idx="94">
                  <c:v>-0.61870000000000003</c:v>
                </c:pt>
                <c:pt idx="95">
                  <c:v>-0.61619999999999997</c:v>
                </c:pt>
                <c:pt idx="96">
                  <c:v>-0.61709999999999998</c:v>
                </c:pt>
                <c:pt idx="97">
                  <c:v>-0.62409999999999999</c:v>
                </c:pt>
                <c:pt idx="98">
                  <c:v>-0.62250000000000005</c:v>
                </c:pt>
                <c:pt idx="99">
                  <c:v>-0.63080000000000003</c:v>
                </c:pt>
                <c:pt idx="100">
                  <c:v>-0.59140000000000004</c:v>
                </c:pt>
                <c:pt idx="101">
                  <c:v>-0.56359999999999999</c:v>
                </c:pt>
                <c:pt idx="102">
                  <c:v>-0.54510000000000003</c:v>
                </c:pt>
                <c:pt idx="103">
                  <c:v>-0.52710000000000001</c:v>
                </c:pt>
                <c:pt idx="104">
                  <c:v>-0.50470000000000004</c:v>
                </c:pt>
                <c:pt idx="105">
                  <c:v>-0.4662</c:v>
                </c:pt>
                <c:pt idx="106">
                  <c:v>-0.47560000000000002</c:v>
                </c:pt>
                <c:pt idx="107">
                  <c:v>-0.43469999999999998</c:v>
                </c:pt>
                <c:pt idx="108">
                  <c:v>-0.42059999999999997</c:v>
                </c:pt>
                <c:pt idx="109">
                  <c:v>-0.40160000000000001</c:v>
                </c:pt>
                <c:pt idx="110">
                  <c:v>-0.41770000000000002</c:v>
                </c:pt>
                <c:pt idx="111">
                  <c:v>-0.4239</c:v>
                </c:pt>
                <c:pt idx="112">
                  <c:v>-0.44629999999999997</c:v>
                </c:pt>
                <c:pt idx="113">
                  <c:v>-0.439</c:v>
                </c:pt>
                <c:pt idx="114">
                  <c:v>-0.42959999999999998</c:v>
                </c:pt>
                <c:pt idx="115">
                  <c:v>-0.43309999999999998</c:v>
                </c:pt>
                <c:pt idx="116">
                  <c:v>-0.40129999999999999</c:v>
                </c:pt>
                <c:pt idx="117">
                  <c:v>-0.39550000000000002</c:v>
                </c:pt>
                <c:pt idx="118">
                  <c:v>-0.36420000000000002</c:v>
                </c:pt>
                <c:pt idx="119">
                  <c:v>-0.3483</c:v>
                </c:pt>
                <c:pt idx="120">
                  <c:v>-0.33110000000000001</c:v>
                </c:pt>
                <c:pt idx="121">
                  <c:v>-0.32119999999999999</c:v>
                </c:pt>
                <c:pt idx="122">
                  <c:v>-0.33579999999999999</c:v>
                </c:pt>
                <c:pt idx="123">
                  <c:v>-0.35070000000000001</c:v>
                </c:pt>
                <c:pt idx="124">
                  <c:v>-0.3538</c:v>
                </c:pt>
                <c:pt idx="125">
                  <c:v>-0.33100000000000002</c:v>
                </c:pt>
                <c:pt idx="126">
                  <c:v>-0.30049999999999999</c:v>
                </c:pt>
                <c:pt idx="127">
                  <c:v>-0.3236</c:v>
                </c:pt>
                <c:pt idx="128">
                  <c:v>-0.31669999999999998</c:v>
                </c:pt>
                <c:pt idx="129">
                  <c:v>-0.34420000000000001</c:v>
                </c:pt>
                <c:pt idx="130">
                  <c:v>-0.32819999999999999</c:v>
                </c:pt>
                <c:pt idx="131">
                  <c:v>-0.29930000000000001</c:v>
                </c:pt>
                <c:pt idx="132">
                  <c:v>-0.2535</c:v>
                </c:pt>
                <c:pt idx="133">
                  <c:v>-0.25290000000000001</c:v>
                </c:pt>
                <c:pt idx="134">
                  <c:v>-0.2248</c:v>
                </c:pt>
                <c:pt idx="135">
                  <c:v>-0.17630000000000001</c:v>
                </c:pt>
                <c:pt idx="136">
                  <c:v>-0.22969999999999999</c:v>
                </c:pt>
                <c:pt idx="137">
                  <c:v>-0.24360000000000001</c:v>
                </c:pt>
                <c:pt idx="138">
                  <c:v>-0.2329</c:v>
                </c:pt>
                <c:pt idx="139">
                  <c:v>-0.21809999999999999</c:v>
                </c:pt>
                <c:pt idx="140">
                  <c:v>-0.19059999999999999</c:v>
                </c:pt>
                <c:pt idx="141">
                  <c:v>-0.13750000000000001</c:v>
                </c:pt>
                <c:pt idx="142">
                  <c:v>-9.1800000000000007E-2</c:v>
                </c:pt>
                <c:pt idx="143">
                  <c:v>-4.6199999999999998E-2</c:v>
                </c:pt>
                <c:pt idx="144">
                  <c:v>-4.0599999999999997E-2</c:v>
                </c:pt>
                <c:pt idx="145">
                  <c:v>-3.49E-2</c:v>
                </c:pt>
                <c:pt idx="146">
                  <c:v>-2.92E-2</c:v>
                </c:pt>
                <c:pt idx="147">
                  <c:v>-2.35E-2</c:v>
                </c:pt>
                <c:pt idx="148">
                  <c:v>-1.77E-2</c:v>
                </c:pt>
                <c:pt idx="149">
                  <c:v>-1.1900000000000001E-2</c:v>
                </c:pt>
                <c:pt idx="150">
                  <c:v>-6.1000000000000004E-3</c:v>
                </c:pt>
                <c:pt idx="151">
                  <c:v>-2.0000000000000001E-4</c:v>
                </c:pt>
                <c:pt idx="152">
                  <c:v>5.7000000000000002E-3</c:v>
                </c:pt>
                <c:pt idx="153">
                  <c:v>1.17E-2</c:v>
                </c:pt>
                <c:pt idx="154">
                  <c:v>1.77E-2</c:v>
                </c:pt>
                <c:pt idx="155">
                  <c:v>2.3699999999999999E-2</c:v>
                </c:pt>
                <c:pt idx="156">
                  <c:v>2.8799999999999999E-2</c:v>
                </c:pt>
                <c:pt idx="157">
                  <c:v>3.4000000000000002E-2</c:v>
                </c:pt>
                <c:pt idx="158">
                  <c:v>3.9199999999999999E-2</c:v>
                </c:pt>
                <c:pt idx="159">
                  <c:v>4.4499999999999998E-2</c:v>
                </c:pt>
                <c:pt idx="160">
                  <c:v>4.9700000000000001E-2</c:v>
                </c:pt>
                <c:pt idx="161">
                  <c:v>5.5E-2</c:v>
                </c:pt>
                <c:pt idx="162">
                  <c:v>6.0400000000000002E-2</c:v>
                </c:pt>
                <c:pt idx="163">
                  <c:v>6.5699999999999995E-2</c:v>
                </c:pt>
                <c:pt idx="164">
                  <c:v>7.1099999999999997E-2</c:v>
                </c:pt>
                <c:pt idx="165">
                  <c:v>7.6499999999999999E-2</c:v>
                </c:pt>
                <c:pt idx="166">
                  <c:v>8.1900000000000001E-2</c:v>
                </c:pt>
                <c:pt idx="167">
                  <c:v>8.7300000000000003E-2</c:v>
                </c:pt>
                <c:pt idx="168">
                  <c:v>9.1800000000000007E-2</c:v>
                </c:pt>
                <c:pt idx="169">
                  <c:v>9.6199999999999994E-2</c:v>
                </c:pt>
                <c:pt idx="170">
                  <c:v>0.1007</c:v>
                </c:pt>
                <c:pt idx="171">
                  <c:v>0.1052</c:v>
                </c:pt>
                <c:pt idx="172">
                  <c:v>0.10970000000000001</c:v>
                </c:pt>
                <c:pt idx="173">
                  <c:v>0.1142</c:v>
                </c:pt>
                <c:pt idx="174">
                  <c:v>0.1187</c:v>
                </c:pt>
                <c:pt idx="175">
                  <c:v>0.12330000000000001</c:v>
                </c:pt>
                <c:pt idx="176">
                  <c:v>0.12790000000000001</c:v>
                </c:pt>
                <c:pt idx="177">
                  <c:v>0.13250000000000001</c:v>
                </c:pt>
                <c:pt idx="178">
                  <c:v>0.1371</c:v>
                </c:pt>
                <c:pt idx="179">
                  <c:v>0.14169999999999999</c:v>
                </c:pt>
                <c:pt idx="180">
                  <c:v>0.1464</c:v>
                </c:pt>
                <c:pt idx="181">
                  <c:v>0.151</c:v>
                </c:pt>
                <c:pt idx="182">
                  <c:v>0.15570000000000001</c:v>
                </c:pt>
                <c:pt idx="183">
                  <c:v>0.16039999999999999</c:v>
                </c:pt>
                <c:pt idx="184">
                  <c:v>0.16520000000000001</c:v>
                </c:pt>
                <c:pt idx="185">
                  <c:v>0.1699</c:v>
                </c:pt>
                <c:pt idx="186">
                  <c:v>0.17469999999999999</c:v>
                </c:pt>
                <c:pt idx="187">
                  <c:v>0.17949999999999999</c:v>
                </c:pt>
                <c:pt idx="188">
                  <c:v>0.18429999999999999</c:v>
                </c:pt>
                <c:pt idx="189">
                  <c:v>0.18909999999999999</c:v>
                </c:pt>
                <c:pt idx="190">
                  <c:v>0.19389999999999999</c:v>
                </c:pt>
                <c:pt idx="191">
                  <c:v>0.1988</c:v>
                </c:pt>
                <c:pt idx="192">
                  <c:v>0.20369999999999999</c:v>
                </c:pt>
                <c:pt idx="193">
                  <c:v>0.20860000000000001</c:v>
                </c:pt>
                <c:pt idx="194">
                  <c:v>0.2135</c:v>
                </c:pt>
                <c:pt idx="195">
                  <c:v>0.2185</c:v>
                </c:pt>
                <c:pt idx="196">
                  <c:v>0.22339999999999999</c:v>
                </c:pt>
                <c:pt idx="197">
                  <c:v>0.22839999999999999</c:v>
                </c:pt>
                <c:pt idx="198">
                  <c:v>0.2334</c:v>
                </c:pt>
                <c:pt idx="199">
                  <c:v>0.2384</c:v>
                </c:pt>
                <c:pt idx="200">
                  <c:v>0.24349999999999999</c:v>
                </c:pt>
                <c:pt idx="201">
                  <c:v>0.2485</c:v>
                </c:pt>
                <c:pt idx="202">
                  <c:v>0.25359999999999999</c:v>
                </c:pt>
                <c:pt idx="203">
                  <c:v>0.25869999999999999</c:v>
                </c:pt>
                <c:pt idx="204">
                  <c:v>0.26390000000000002</c:v>
                </c:pt>
                <c:pt idx="205">
                  <c:v>0.26900000000000002</c:v>
                </c:pt>
                <c:pt idx="206">
                  <c:v>0.2742</c:v>
                </c:pt>
                <c:pt idx="207">
                  <c:v>0.27939999999999998</c:v>
                </c:pt>
                <c:pt idx="208">
                  <c:v>0.28460000000000002</c:v>
                </c:pt>
                <c:pt idx="209">
                  <c:v>0.2898</c:v>
                </c:pt>
                <c:pt idx="210">
                  <c:v>0.29509999999999997</c:v>
                </c:pt>
                <c:pt idx="211">
                  <c:v>0.3004</c:v>
                </c:pt>
                <c:pt idx="212">
                  <c:v>0.30570000000000003</c:v>
                </c:pt>
                <c:pt idx="213">
                  <c:v>0.311</c:v>
                </c:pt>
                <c:pt idx="214">
                  <c:v>0.31630000000000003</c:v>
                </c:pt>
                <c:pt idx="215">
                  <c:v>0.32169999999999999</c:v>
                </c:pt>
                <c:pt idx="216">
                  <c:v>0.3271</c:v>
                </c:pt>
                <c:pt idx="217">
                  <c:v>0.33250000000000002</c:v>
                </c:pt>
                <c:pt idx="218">
                  <c:v>0.33789999999999998</c:v>
                </c:pt>
                <c:pt idx="219">
                  <c:v>0.34329999999999999</c:v>
                </c:pt>
                <c:pt idx="220">
                  <c:v>0.3488</c:v>
                </c:pt>
                <c:pt idx="221">
                  <c:v>0.3543</c:v>
                </c:pt>
                <c:pt idx="222">
                  <c:v>0.35980000000000001</c:v>
                </c:pt>
                <c:pt idx="223">
                  <c:v>0.3654</c:v>
                </c:pt>
                <c:pt idx="224">
                  <c:v>0.37090000000000001</c:v>
                </c:pt>
                <c:pt idx="225">
                  <c:v>0.3765</c:v>
                </c:pt>
                <c:pt idx="226">
                  <c:v>0.3821</c:v>
                </c:pt>
                <c:pt idx="227">
                  <c:v>0.38779999999999998</c:v>
                </c:pt>
                <c:pt idx="228">
                  <c:v>0.39340000000000003</c:v>
                </c:pt>
                <c:pt idx="229">
                  <c:v>0.39910000000000001</c:v>
                </c:pt>
                <c:pt idx="230">
                  <c:v>0.40479999999999999</c:v>
                </c:pt>
                <c:pt idx="231">
                  <c:v>0.41049999999999998</c:v>
                </c:pt>
                <c:pt idx="232">
                  <c:v>0.4163</c:v>
                </c:pt>
                <c:pt idx="233">
                  <c:v>0.42199999999999999</c:v>
                </c:pt>
                <c:pt idx="234">
                  <c:v>0.42780000000000001</c:v>
                </c:pt>
                <c:pt idx="235">
                  <c:v>0.43359999999999999</c:v>
                </c:pt>
                <c:pt idx="236">
                  <c:v>0.4395</c:v>
                </c:pt>
                <c:pt idx="237">
                  <c:v>0.44529999999999997</c:v>
                </c:pt>
                <c:pt idx="238">
                  <c:v>0.45119999999999999</c:v>
                </c:pt>
                <c:pt idx="239">
                  <c:v>0.4572</c:v>
                </c:pt>
                <c:pt idx="240">
                  <c:v>0.46310000000000001</c:v>
                </c:pt>
                <c:pt idx="241">
                  <c:v>0.46899999999999997</c:v>
                </c:pt>
                <c:pt idx="242">
                  <c:v>0.47499999999999998</c:v>
                </c:pt>
                <c:pt idx="243">
                  <c:v>0.48099999999999998</c:v>
                </c:pt>
                <c:pt idx="244">
                  <c:v>0.48709999999999998</c:v>
                </c:pt>
                <c:pt idx="245">
                  <c:v>0.49309999999999998</c:v>
                </c:pt>
                <c:pt idx="246">
                  <c:v>0.49919999999999998</c:v>
                </c:pt>
                <c:pt idx="247">
                  <c:v>0.50529999999999997</c:v>
                </c:pt>
                <c:pt idx="248">
                  <c:v>0.51149999999999995</c:v>
                </c:pt>
                <c:pt idx="249">
                  <c:v>0.51759999999999995</c:v>
                </c:pt>
                <c:pt idx="250">
                  <c:v>0.52380000000000004</c:v>
                </c:pt>
                <c:pt idx="251">
                  <c:v>0.53</c:v>
                </c:pt>
                <c:pt idx="252">
                  <c:v>0.53620000000000001</c:v>
                </c:pt>
                <c:pt idx="253">
                  <c:v>0.54249999999999998</c:v>
                </c:pt>
                <c:pt idx="254">
                  <c:v>0.54879999999999995</c:v>
                </c:pt>
                <c:pt idx="255">
                  <c:v>0.55510000000000004</c:v>
                </c:pt>
                <c:pt idx="256">
                  <c:v>0.56140000000000001</c:v>
                </c:pt>
                <c:pt idx="257">
                  <c:v>0.56779999999999997</c:v>
                </c:pt>
                <c:pt idx="258">
                  <c:v>0.57420000000000004</c:v>
                </c:pt>
                <c:pt idx="259">
                  <c:v>0.5806</c:v>
                </c:pt>
                <c:pt idx="260">
                  <c:v>0.58699999999999997</c:v>
                </c:pt>
                <c:pt idx="261">
                  <c:v>0.59350000000000003</c:v>
                </c:pt>
                <c:pt idx="262">
                  <c:v>0.6</c:v>
                </c:pt>
                <c:pt idx="263">
                  <c:v>0.60650000000000004</c:v>
                </c:pt>
                <c:pt idx="264">
                  <c:v>0.61309999999999998</c:v>
                </c:pt>
                <c:pt idx="265">
                  <c:v>0.61960000000000004</c:v>
                </c:pt>
                <c:pt idx="266">
                  <c:v>0.62619999999999998</c:v>
                </c:pt>
                <c:pt idx="267">
                  <c:v>0.63280000000000003</c:v>
                </c:pt>
                <c:pt idx="268">
                  <c:v>0.63949999999999996</c:v>
                </c:pt>
                <c:pt idx="269">
                  <c:v>0.6462</c:v>
                </c:pt>
              </c:numCache>
            </c:numRef>
          </c:val>
          <c:smooth val="1"/>
        </c:ser>
        <c:dLbls>
          <c:showLegendKey val="0"/>
          <c:showVal val="0"/>
          <c:showCatName val="0"/>
          <c:showSerName val="0"/>
          <c:showPercent val="0"/>
          <c:showBubbleSize val="0"/>
        </c:dLbls>
        <c:marker val="1"/>
        <c:smooth val="0"/>
        <c:axId val="118618752"/>
        <c:axId val="118632832"/>
      </c:lineChart>
      <c:dateAx>
        <c:axId val="118618752"/>
        <c:scaling>
          <c:orientation val="minMax"/>
          <c:max val="42916"/>
          <c:min val="34733"/>
        </c:scaling>
        <c:delete val="0"/>
        <c:axPos val="b"/>
        <c:numFmt formatCode="[$-409]mmm\-yy;@" sourceLinked="0"/>
        <c:majorTickMark val="out"/>
        <c:minorTickMark val="none"/>
        <c:tickLblPos val="low"/>
        <c:spPr>
          <a:ln w="3175">
            <a:solidFill>
              <a:srgbClr val="000000"/>
            </a:solidFill>
            <a:prstDash val="solid"/>
          </a:ln>
        </c:spPr>
        <c:txPr>
          <a:bodyPr rot="-5400000" vert="horz"/>
          <a:lstStyle/>
          <a:p>
            <a:pPr>
              <a:defRPr sz="1100"/>
            </a:pPr>
            <a:endParaRPr lang="en-US"/>
          </a:p>
        </c:txPr>
        <c:crossAx val="118632832"/>
        <c:crossesAt val="0"/>
        <c:auto val="1"/>
        <c:lblOffset val="100"/>
        <c:baseTimeUnit val="months"/>
        <c:majorUnit val="17"/>
        <c:majorTimeUnit val="months"/>
        <c:minorUnit val="12"/>
        <c:minorTimeUnit val="months"/>
      </c:dateAx>
      <c:valAx>
        <c:axId val="118632832"/>
        <c:scaling>
          <c:orientation val="minMax"/>
          <c:max val="6"/>
          <c:min val="-1"/>
        </c:scaling>
        <c:delete val="0"/>
        <c:axPos val="l"/>
        <c:majorGridlines/>
        <c:numFmt formatCode="0%" sourceLinked="0"/>
        <c:majorTickMark val="out"/>
        <c:minorTickMark val="none"/>
        <c:tickLblPos val="nextTo"/>
        <c:spPr>
          <a:ln w="3175">
            <a:solidFill>
              <a:schemeClr val="bg1">
                <a:lumMod val="75000"/>
              </a:schemeClr>
            </a:solidFill>
            <a:prstDash val="solid"/>
          </a:ln>
        </c:spPr>
        <c:txPr>
          <a:bodyPr rot="0" vert="horz"/>
          <a:lstStyle/>
          <a:p>
            <a:pPr>
              <a:defRPr sz="1100"/>
            </a:pPr>
            <a:endParaRPr lang="en-US"/>
          </a:p>
        </c:txPr>
        <c:crossAx val="118618752"/>
        <c:crosses val="autoZero"/>
        <c:crossBetween val="midCat"/>
        <c:majorUnit val="1"/>
        <c:minorUnit val="0.5"/>
      </c:valAx>
      <c:spPr>
        <a:noFill/>
        <a:ln w="25400">
          <a:solidFill>
            <a:schemeClr val="bg1">
              <a:lumMod val="75000"/>
            </a:schemeClr>
          </a:solidFill>
        </a:ln>
      </c:spPr>
    </c:plotArea>
    <c:legend>
      <c:legendPos val="b"/>
      <c:layout>
        <c:manualLayout>
          <c:xMode val="edge"/>
          <c:yMode val="edge"/>
          <c:x val="0.10292866266891955"/>
          <c:y val="0.92150257813517988"/>
          <c:w val="0.78590702108940447"/>
          <c:h val="6.1538690642393146E-2"/>
        </c:manualLayout>
      </c:layout>
      <c:overlay val="0"/>
      <c:spPr>
        <a:solidFill>
          <a:srgbClr val="FFFFFF"/>
        </a:solidFill>
        <a:ln w="3175">
          <a:noFill/>
          <a:prstDash val="solid"/>
        </a:ln>
      </c:spPr>
      <c:txPr>
        <a:bodyPr/>
        <a:lstStyle/>
        <a:p>
          <a:pPr>
            <a:defRPr sz="1100"/>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36214046298257E-2"/>
          <c:y val="6.5971027058959436E-2"/>
          <c:w val="0.8756489148063975"/>
          <c:h val="0.69944949709966975"/>
        </c:manualLayout>
      </c:layout>
      <c:lineChart>
        <c:grouping val="standard"/>
        <c:varyColors val="0"/>
        <c:ser>
          <c:idx val="0"/>
          <c:order val="0"/>
          <c:tx>
            <c:strRef>
              <c:f>Since1Aug01!$K$2</c:f>
              <c:strCache>
                <c:ptCount val="1"/>
                <c:pt idx="0">
                  <c:v>Fund Performance</c:v>
                </c:pt>
              </c:strCache>
            </c:strRef>
          </c:tx>
          <c:spPr>
            <a:ln w="25400">
              <a:solidFill>
                <a:srgbClr val="008000"/>
              </a:solidFill>
              <a:prstDash val="solid"/>
            </a:ln>
          </c:spPr>
          <c:marker>
            <c:symbol val="none"/>
          </c:marker>
          <c:cat>
            <c:numRef>
              <c:f>Since1Aug01!$P$4:$P$195</c:f>
              <c:numCache>
                <c:formatCode>mmm\-yy</c:formatCode>
                <c:ptCount val="192"/>
                <c:pt idx="0">
                  <c:v>37073</c:v>
                </c:pt>
                <c:pt idx="1">
                  <c:v>37104</c:v>
                </c:pt>
                <c:pt idx="2">
                  <c:v>37135</c:v>
                </c:pt>
                <c:pt idx="3">
                  <c:v>37165</c:v>
                </c:pt>
                <c:pt idx="4">
                  <c:v>37196</c:v>
                </c:pt>
                <c:pt idx="5">
                  <c:v>37256</c:v>
                </c:pt>
                <c:pt idx="6">
                  <c:v>37257</c:v>
                </c:pt>
                <c:pt idx="7">
                  <c:v>37288</c:v>
                </c:pt>
                <c:pt idx="8">
                  <c:v>37316</c:v>
                </c:pt>
                <c:pt idx="9">
                  <c:v>37347</c:v>
                </c:pt>
                <c:pt idx="10">
                  <c:v>37377</c:v>
                </c:pt>
                <c:pt idx="11">
                  <c:v>37408</c:v>
                </c:pt>
                <c:pt idx="12">
                  <c:v>37438</c:v>
                </c:pt>
                <c:pt idx="13">
                  <c:v>37469</c:v>
                </c:pt>
                <c:pt idx="14">
                  <c:v>37500</c:v>
                </c:pt>
                <c:pt idx="15">
                  <c:v>37530</c:v>
                </c:pt>
                <c:pt idx="16">
                  <c:v>37561</c:v>
                </c:pt>
                <c:pt idx="17">
                  <c:v>37591</c:v>
                </c:pt>
                <c:pt idx="18">
                  <c:v>37622</c:v>
                </c:pt>
                <c:pt idx="19">
                  <c:v>37653</c:v>
                </c:pt>
                <c:pt idx="20">
                  <c:v>37681</c:v>
                </c:pt>
                <c:pt idx="21">
                  <c:v>37712</c:v>
                </c:pt>
                <c:pt idx="22">
                  <c:v>37742</c:v>
                </c:pt>
                <c:pt idx="23">
                  <c:v>37773</c:v>
                </c:pt>
                <c:pt idx="24">
                  <c:v>37803</c:v>
                </c:pt>
                <c:pt idx="25">
                  <c:v>37834</c:v>
                </c:pt>
                <c:pt idx="26">
                  <c:v>37865</c:v>
                </c:pt>
                <c:pt idx="27">
                  <c:v>37895</c:v>
                </c:pt>
                <c:pt idx="28">
                  <c:v>37926</c:v>
                </c:pt>
                <c:pt idx="29">
                  <c:v>37956</c:v>
                </c:pt>
                <c:pt idx="30">
                  <c:v>37987</c:v>
                </c:pt>
                <c:pt idx="31">
                  <c:v>38018</c:v>
                </c:pt>
                <c:pt idx="32">
                  <c:v>38047</c:v>
                </c:pt>
                <c:pt idx="33">
                  <c:v>38078</c:v>
                </c:pt>
                <c:pt idx="34">
                  <c:v>38108</c:v>
                </c:pt>
                <c:pt idx="35">
                  <c:v>38139</c:v>
                </c:pt>
                <c:pt idx="36">
                  <c:v>38169</c:v>
                </c:pt>
                <c:pt idx="37">
                  <c:v>38200</c:v>
                </c:pt>
                <c:pt idx="38">
                  <c:v>38231</c:v>
                </c:pt>
                <c:pt idx="39">
                  <c:v>38261</c:v>
                </c:pt>
                <c:pt idx="40">
                  <c:v>38292</c:v>
                </c:pt>
                <c:pt idx="41">
                  <c:v>38322</c:v>
                </c:pt>
                <c:pt idx="42">
                  <c:v>38353</c:v>
                </c:pt>
                <c:pt idx="43">
                  <c:v>38384</c:v>
                </c:pt>
                <c:pt idx="44">
                  <c:v>38412</c:v>
                </c:pt>
                <c:pt idx="45">
                  <c:v>38443</c:v>
                </c:pt>
                <c:pt idx="46">
                  <c:v>38473</c:v>
                </c:pt>
                <c:pt idx="47">
                  <c:v>38504</c:v>
                </c:pt>
                <c:pt idx="48">
                  <c:v>38534</c:v>
                </c:pt>
                <c:pt idx="49">
                  <c:v>38565</c:v>
                </c:pt>
                <c:pt idx="50">
                  <c:v>38596</c:v>
                </c:pt>
                <c:pt idx="51">
                  <c:v>38626</c:v>
                </c:pt>
                <c:pt idx="52">
                  <c:v>38657</c:v>
                </c:pt>
                <c:pt idx="53">
                  <c:v>38687</c:v>
                </c:pt>
                <c:pt idx="54">
                  <c:v>38718</c:v>
                </c:pt>
                <c:pt idx="55">
                  <c:v>38749</c:v>
                </c:pt>
                <c:pt idx="56">
                  <c:v>38777</c:v>
                </c:pt>
                <c:pt idx="57">
                  <c:v>38808</c:v>
                </c:pt>
                <c:pt idx="58">
                  <c:v>38838</c:v>
                </c:pt>
                <c:pt idx="59">
                  <c:v>38869</c:v>
                </c:pt>
                <c:pt idx="60">
                  <c:v>38899</c:v>
                </c:pt>
                <c:pt idx="61">
                  <c:v>38930</c:v>
                </c:pt>
                <c:pt idx="62">
                  <c:v>38961</c:v>
                </c:pt>
                <c:pt idx="63">
                  <c:v>38991</c:v>
                </c:pt>
                <c:pt idx="64">
                  <c:v>39022</c:v>
                </c:pt>
                <c:pt idx="65">
                  <c:v>39052</c:v>
                </c:pt>
                <c:pt idx="66">
                  <c:v>39083</c:v>
                </c:pt>
                <c:pt idx="67">
                  <c:v>39114</c:v>
                </c:pt>
                <c:pt idx="68">
                  <c:v>39142</c:v>
                </c:pt>
                <c:pt idx="69">
                  <c:v>39173</c:v>
                </c:pt>
                <c:pt idx="70">
                  <c:v>39203</c:v>
                </c:pt>
                <c:pt idx="71">
                  <c:v>39234</c:v>
                </c:pt>
                <c:pt idx="72">
                  <c:v>39264</c:v>
                </c:pt>
                <c:pt idx="73">
                  <c:v>39295</c:v>
                </c:pt>
                <c:pt idx="74">
                  <c:v>39326</c:v>
                </c:pt>
                <c:pt idx="75">
                  <c:v>39356</c:v>
                </c:pt>
                <c:pt idx="76">
                  <c:v>39387</c:v>
                </c:pt>
                <c:pt idx="77">
                  <c:v>39448</c:v>
                </c:pt>
                <c:pt idx="78">
                  <c:v>39448</c:v>
                </c:pt>
                <c:pt idx="79">
                  <c:v>39479</c:v>
                </c:pt>
                <c:pt idx="80">
                  <c:v>39508</c:v>
                </c:pt>
                <c:pt idx="81">
                  <c:v>39539</c:v>
                </c:pt>
                <c:pt idx="82">
                  <c:v>39569</c:v>
                </c:pt>
                <c:pt idx="83">
                  <c:v>39600</c:v>
                </c:pt>
                <c:pt idx="84">
                  <c:v>39630</c:v>
                </c:pt>
                <c:pt idx="85">
                  <c:v>39661</c:v>
                </c:pt>
                <c:pt idx="86">
                  <c:v>39692</c:v>
                </c:pt>
                <c:pt idx="87">
                  <c:v>39722</c:v>
                </c:pt>
                <c:pt idx="88">
                  <c:v>39753</c:v>
                </c:pt>
                <c:pt idx="89">
                  <c:v>39783</c:v>
                </c:pt>
                <c:pt idx="90">
                  <c:v>39814</c:v>
                </c:pt>
                <c:pt idx="91">
                  <c:v>39845</c:v>
                </c:pt>
                <c:pt idx="92">
                  <c:v>39873</c:v>
                </c:pt>
                <c:pt idx="93">
                  <c:v>39904</c:v>
                </c:pt>
                <c:pt idx="94">
                  <c:v>39934</c:v>
                </c:pt>
                <c:pt idx="95">
                  <c:v>39965</c:v>
                </c:pt>
                <c:pt idx="96">
                  <c:v>39995</c:v>
                </c:pt>
                <c:pt idx="97">
                  <c:v>40026</c:v>
                </c:pt>
                <c:pt idx="98">
                  <c:v>40057</c:v>
                </c:pt>
                <c:pt idx="99">
                  <c:v>40087</c:v>
                </c:pt>
                <c:pt idx="100">
                  <c:v>40118</c:v>
                </c:pt>
                <c:pt idx="101">
                  <c:v>40148</c:v>
                </c:pt>
                <c:pt idx="102">
                  <c:v>40179</c:v>
                </c:pt>
                <c:pt idx="103">
                  <c:v>40210</c:v>
                </c:pt>
                <c:pt idx="104">
                  <c:v>40238</c:v>
                </c:pt>
                <c:pt idx="105">
                  <c:v>40269</c:v>
                </c:pt>
                <c:pt idx="106">
                  <c:v>40299</c:v>
                </c:pt>
                <c:pt idx="107">
                  <c:v>40330</c:v>
                </c:pt>
                <c:pt idx="108">
                  <c:v>40360</c:v>
                </c:pt>
                <c:pt idx="109">
                  <c:v>40391</c:v>
                </c:pt>
                <c:pt idx="110">
                  <c:v>40422</c:v>
                </c:pt>
                <c:pt idx="111">
                  <c:v>40452</c:v>
                </c:pt>
                <c:pt idx="112">
                  <c:v>40483</c:v>
                </c:pt>
                <c:pt idx="113">
                  <c:v>40513</c:v>
                </c:pt>
                <c:pt idx="114">
                  <c:v>40544</c:v>
                </c:pt>
                <c:pt idx="115">
                  <c:v>40575</c:v>
                </c:pt>
                <c:pt idx="116">
                  <c:v>40603</c:v>
                </c:pt>
                <c:pt idx="117">
                  <c:v>40634</c:v>
                </c:pt>
                <c:pt idx="118">
                  <c:v>40664</c:v>
                </c:pt>
                <c:pt idx="119">
                  <c:v>40695</c:v>
                </c:pt>
                <c:pt idx="120">
                  <c:v>40725</c:v>
                </c:pt>
                <c:pt idx="121">
                  <c:v>40756</c:v>
                </c:pt>
                <c:pt idx="122">
                  <c:v>40787</c:v>
                </c:pt>
                <c:pt idx="123">
                  <c:v>40817</c:v>
                </c:pt>
                <c:pt idx="124">
                  <c:v>40848</c:v>
                </c:pt>
                <c:pt idx="125">
                  <c:v>40878</c:v>
                </c:pt>
                <c:pt idx="126">
                  <c:v>40909</c:v>
                </c:pt>
                <c:pt idx="127">
                  <c:v>40940</c:v>
                </c:pt>
                <c:pt idx="128">
                  <c:v>40969</c:v>
                </c:pt>
                <c:pt idx="129">
                  <c:v>41000</c:v>
                </c:pt>
                <c:pt idx="130">
                  <c:v>41030</c:v>
                </c:pt>
                <c:pt idx="131">
                  <c:v>41061</c:v>
                </c:pt>
                <c:pt idx="132">
                  <c:v>41091</c:v>
                </c:pt>
                <c:pt idx="133">
                  <c:v>41122</c:v>
                </c:pt>
                <c:pt idx="134">
                  <c:v>41153</c:v>
                </c:pt>
                <c:pt idx="135">
                  <c:v>41183</c:v>
                </c:pt>
                <c:pt idx="136">
                  <c:v>41214</c:v>
                </c:pt>
                <c:pt idx="137">
                  <c:v>41244</c:v>
                </c:pt>
                <c:pt idx="138">
                  <c:v>41275</c:v>
                </c:pt>
                <c:pt idx="139">
                  <c:v>41306</c:v>
                </c:pt>
                <c:pt idx="140">
                  <c:v>41334</c:v>
                </c:pt>
                <c:pt idx="141">
                  <c:v>41365</c:v>
                </c:pt>
                <c:pt idx="142">
                  <c:v>41395</c:v>
                </c:pt>
                <c:pt idx="143">
                  <c:v>41426</c:v>
                </c:pt>
                <c:pt idx="144">
                  <c:v>41456</c:v>
                </c:pt>
                <c:pt idx="145">
                  <c:v>41487</c:v>
                </c:pt>
                <c:pt idx="146">
                  <c:v>41518</c:v>
                </c:pt>
                <c:pt idx="147">
                  <c:v>41548</c:v>
                </c:pt>
                <c:pt idx="148">
                  <c:v>41579</c:v>
                </c:pt>
                <c:pt idx="149">
                  <c:v>41609</c:v>
                </c:pt>
                <c:pt idx="150">
                  <c:v>41640</c:v>
                </c:pt>
                <c:pt idx="151">
                  <c:v>41671</c:v>
                </c:pt>
                <c:pt idx="152">
                  <c:v>41699</c:v>
                </c:pt>
                <c:pt idx="153">
                  <c:v>41730</c:v>
                </c:pt>
                <c:pt idx="154">
                  <c:v>41760</c:v>
                </c:pt>
                <c:pt idx="155">
                  <c:v>41791</c:v>
                </c:pt>
                <c:pt idx="156">
                  <c:v>41821</c:v>
                </c:pt>
                <c:pt idx="157">
                  <c:v>41852</c:v>
                </c:pt>
                <c:pt idx="158">
                  <c:v>41883</c:v>
                </c:pt>
                <c:pt idx="159">
                  <c:v>41913</c:v>
                </c:pt>
                <c:pt idx="160">
                  <c:v>41944</c:v>
                </c:pt>
                <c:pt idx="161">
                  <c:v>41974</c:v>
                </c:pt>
                <c:pt idx="162">
                  <c:v>42005</c:v>
                </c:pt>
                <c:pt idx="163">
                  <c:v>42036</c:v>
                </c:pt>
                <c:pt idx="164">
                  <c:v>42064</c:v>
                </c:pt>
                <c:pt idx="165">
                  <c:v>42095</c:v>
                </c:pt>
                <c:pt idx="166">
                  <c:v>42153</c:v>
                </c:pt>
                <c:pt idx="167">
                  <c:v>42181</c:v>
                </c:pt>
                <c:pt idx="168">
                  <c:v>42216</c:v>
                </c:pt>
                <c:pt idx="169">
                  <c:v>42244</c:v>
                </c:pt>
                <c:pt idx="170">
                  <c:v>42272</c:v>
                </c:pt>
                <c:pt idx="171">
                  <c:v>42307</c:v>
                </c:pt>
                <c:pt idx="172">
                  <c:v>42335</c:v>
                </c:pt>
                <c:pt idx="173">
                  <c:v>42369</c:v>
                </c:pt>
                <c:pt idx="174">
                  <c:v>42398</c:v>
                </c:pt>
                <c:pt idx="175">
                  <c:v>42426</c:v>
                </c:pt>
                <c:pt idx="176">
                  <c:v>42458</c:v>
                </c:pt>
                <c:pt idx="177">
                  <c:v>42489</c:v>
                </c:pt>
                <c:pt idx="178">
                  <c:v>42517</c:v>
                </c:pt>
                <c:pt idx="179">
                  <c:v>42545</c:v>
                </c:pt>
                <c:pt idx="180">
                  <c:v>42580</c:v>
                </c:pt>
                <c:pt idx="181">
                  <c:v>42608</c:v>
                </c:pt>
                <c:pt idx="182">
                  <c:v>42643</c:v>
                </c:pt>
                <c:pt idx="183">
                  <c:v>42671</c:v>
                </c:pt>
                <c:pt idx="184">
                  <c:v>42699</c:v>
                </c:pt>
                <c:pt idx="185">
                  <c:v>42734</c:v>
                </c:pt>
                <c:pt idx="186">
                  <c:v>42762</c:v>
                </c:pt>
                <c:pt idx="187">
                  <c:v>42790</c:v>
                </c:pt>
                <c:pt idx="188">
                  <c:v>42825</c:v>
                </c:pt>
                <c:pt idx="189">
                  <c:v>42853</c:v>
                </c:pt>
                <c:pt idx="190">
                  <c:v>42881</c:v>
                </c:pt>
                <c:pt idx="191">
                  <c:v>42916</c:v>
                </c:pt>
              </c:numCache>
            </c:numRef>
          </c:cat>
          <c:val>
            <c:numRef>
              <c:f>Since1Aug01!$K$4:$K$195</c:f>
              <c:numCache>
                <c:formatCode>0.00%</c:formatCode>
                <c:ptCount val="192"/>
                <c:pt idx="0">
                  <c:v>0</c:v>
                </c:pt>
                <c:pt idx="1">
                  <c:v>1.2201894296609117E-2</c:v>
                </c:pt>
                <c:pt idx="2">
                  <c:v>-0.1138198368116774</c:v>
                </c:pt>
                <c:pt idx="3">
                  <c:v>-0.10024994874738613</c:v>
                </c:pt>
                <c:pt idx="4">
                  <c:v>-2.4982738119644132E-2</c:v>
                </c:pt>
                <c:pt idx="5">
                  <c:v>2.173816064619305E-2</c:v>
                </c:pt>
                <c:pt idx="6">
                  <c:v>0.1107983107138466</c:v>
                </c:pt>
                <c:pt idx="7">
                  <c:v>0.17011997211857799</c:v>
                </c:pt>
                <c:pt idx="8">
                  <c:v>0.23852671286235583</c:v>
                </c:pt>
                <c:pt idx="9">
                  <c:v>0.26647177006027278</c:v>
                </c:pt>
                <c:pt idx="10">
                  <c:v>0.28778186887531243</c:v>
                </c:pt>
                <c:pt idx="11">
                  <c:v>0.2453264996514819</c:v>
                </c:pt>
                <c:pt idx="12">
                  <c:v>0.19457099512075082</c:v>
                </c:pt>
                <c:pt idx="13">
                  <c:v>0.19452572881216912</c:v>
                </c:pt>
                <c:pt idx="14">
                  <c:v>0.10746680880724901</c:v>
                </c:pt>
                <c:pt idx="15">
                  <c:v>0.10386033579604437</c:v>
                </c:pt>
                <c:pt idx="16">
                  <c:v>9.1903071056623764E-2</c:v>
                </c:pt>
                <c:pt idx="17">
                  <c:v>7.7066382385501786E-2</c:v>
                </c:pt>
                <c:pt idx="18">
                  <c:v>0.10106736643568826</c:v>
                </c:pt>
                <c:pt idx="19">
                  <c:v>8.8784944032145763E-2</c:v>
                </c:pt>
                <c:pt idx="20">
                  <c:v>6.0359100746570693E-2</c:v>
                </c:pt>
                <c:pt idx="21">
                  <c:v>3.9219976218787256E-2</c:v>
                </c:pt>
                <c:pt idx="22">
                  <c:v>0.13001518384684019</c:v>
                </c:pt>
                <c:pt idx="23">
                  <c:v>0.22908725304410837</c:v>
                </c:pt>
                <c:pt idx="24">
                  <c:v>0.31166509254290853</c:v>
                </c:pt>
                <c:pt idx="25">
                  <c:v>0.41411944252732336</c:v>
                </c:pt>
                <c:pt idx="26">
                  <c:v>0.5193018942737031</c:v>
                </c:pt>
                <c:pt idx="27">
                  <c:v>0.60449149792353718</c:v>
                </c:pt>
                <c:pt idx="28">
                  <c:v>0.5791706370358225</c:v>
                </c:pt>
                <c:pt idx="29">
                  <c:v>0.68825517450409612</c:v>
                </c:pt>
                <c:pt idx="30">
                  <c:v>0.81101974773262531</c:v>
                </c:pt>
                <c:pt idx="31">
                  <c:v>0.86744823664267812</c:v>
                </c:pt>
                <c:pt idx="32">
                  <c:v>0.76492826951565895</c:v>
                </c:pt>
                <c:pt idx="33">
                  <c:v>0.75153734565715435</c:v>
                </c:pt>
                <c:pt idx="34">
                  <c:v>0.66972216403238627</c:v>
                </c:pt>
                <c:pt idx="35">
                  <c:v>0.65482303787392193</c:v>
                </c:pt>
                <c:pt idx="36">
                  <c:v>0.63981264612171995</c:v>
                </c:pt>
                <c:pt idx="37">
                  <c:v>0.61971825847966788</c:v>
                </c:pt>
                <c:pt idx="38">
                  <c:v>0.67652473565040716</c:v>
                </c:pt>
                <c:pt idx="39">
                  <c:v>0.66989519120020602</c:v>
                </c:pt>
                <c:pt idx="40">
                  <c:v>0.78838190258814311</c:v>
                </c:pt>
                <c:pt idx="41">
                  <c:v>0.7781906000842409</c:v>
                </c:pt>
                <c:pt idx="42">
                  <c:v>0.81515275929577458</c:v>
                </c:pt>
                <c:pt idx="43">
                  <c:v>0.92038995722115136</c:v>
                </c:pt>
                <c:pt idx="44">
                  <c:v>0.87502830179692714</c:v>
                </c:pt>
                <c:pt idx="45">
                  <c:v>0.79877974112849959</c:v>
                </c:pt>
                <c:pt idx="46">
                  <c:v>0.79143792937695157</c:v>
                </c:pt>
                <c:pt idx="47">
                  <c:v>0.83461107597338535</c:v>
                </c:pt>
                <c:pt idx="48">
                  <c:v>0.80265352273391466</c:v>
                </c:pt>
                <c:pt idx="49">
                  <c:v>0.80371456437895383</c:v>
                </c:pt>
                <c:pt idx="50">
                  <c:v>0.85265502847028185</c:v>
                </c:pt>
                <c:pt idx="51">
                  <c:v>0.71318230838283392</c:v>
                </c:pt>
                <c:pt idx="52">
                  <c:v>0.74413509927304178</c:v>
                </c:pt>
                <c:pt idx="53">
                  <c:v>0.86876924447284742</c:v>
                </c:pt>
                <c:pt idx="54">
                  <c:v>1.0227183255311538</c:v>
                </c:pt>
                <c:pt idx="55">
                  <c:v>1.0808363484008949</c:v>
                </c:pt>
                <c:pt idx="56">
                  <c:v>1.2314051209255346</c:v>
                </c:pt>
                <c:pt idx="57">
                  <c:v>1.3499525059111344</c:v>
                </c:pt>
                <c:pt idx="58">
                  <c:v>1.2022121623917101</c:v>
                </c:pt>
                <c:pt idx="59">
                  <c:v>1.1404967117565419</c:v>
                </c:pt>
                <c:pt idx="60">
                  <c:v>1.16320995080553</c:v>
                </c:pt>
                <c:pt idx="61">
                  <c:v>1.1741804349276714</c:v>
                </c:pt>
                <c:pt idx="62">
                  <c:v>1.204196771447108</c:v>
                </c:pt>
                <c:pt idx="63">
                  <c:v>1.3384790089392595</c:v>
                </c:pt>
                <c:pt idx="64">
                  <c:v>1.4714798249612691</c:v>
                </c:pt>
                <c:pt idx="65">
                  <c:v>1.5492506441750096</c:v>
                </c:pt>
                <c:pt idx="66">
                  <c:v>1.6146920027431202</c:v>
                </c:pt>
                <c:pt idx="67">
                  <c:v>1.7942867798806756</c:v>
                </c:pt>
                <c:pt idx="68">
                  <c:v>1.6611896367176375</c:v>
                </c:pt>
                <c:pt idx="69">
                  <c:v>1.8434152284029741</c:v>
                </c:pt>
                <c:pt idx="70">
                  <c:v>1.8889507671001855</c:v>
                </c:pt>
                <c:pt idx="71">
                  <c:v>2.0568452220071758</c:v>
                </c:pt>
                <c:pt idx="72">
                  <c:v>2.2366125354006492</c:v>
                </c:pt>
                <c:pt idx="73">
                  <c:v>2.0211485037245889</c:v>
                </c:pt>
                <c:pt idx="74">
                  <c:v>2.2165167854317964</c:v>
                </c:pt>
                <c:pt idx="75">
                  <c:v>2.3679473332238206</c:v>
                </c:pt>
                <c:pt idx="76">
                  <c:v>2.2826864228925219</c:v>
                </c:pt>
                <c:pt idx="77">
                  <c:v>2.2877884323243971</c:v>
                </c:pt>
                <c:pt idx="78">
                  <c:v>1.956380573901134</c:v>
                </c:pt>
                <c:pt idx="79">
                  <c:v>2.0271187561350934</c:v>
                </c:pt>
                <c:pt idx="80">
                  <c:v>1.8016249545109422</c:v>
                </c:pt>
                <c:pt idx="81">
                  <c:v>1.9914129262547342</c:v>
                </c:pt>
                <c:pt idx="82">
                  <c:v>1.9433091859834559</c:v>
                </c:pt>
                <c:pt idx="83">
                  <c:v>1.6590368114674208</c:v>
                </c:pt>
                <c:pt idx="84">
                  <c:v>1.5367408802887641</c:v>
                </c:pt>
                <c:pt idx="85">
                  <c:v>1.3154959703173472</c:v>
                </c:pt>
                <c:pt idx="86">
                  <c:v>0.98151662691876917</c:v>
                </c:pt>
                <c:pt idx="87">
                  <c:v>0.5108623205677929</c:v>
                </c:pt>
                <c:pt idx="88">
                  <c:v>0.50831925866784777</c:v>
                </c:pt>
                <c:pt idx="89">
                  <c:v>0.60528139804635983</c:v>
                </c:pt>
                <c:pt idx="90">
                  <c:v>0.56313391389716694</c:v>
                </c:pt>
                <c:pt idx="91">
                  <c:v>0.47830996136289672</c:v>
                </c:pt>
                <c:pt idx="92">
                  <c:v>0.57765924033487748</c:v>
                </c:pt>
                <c:pt idx="93">
                  <c:v>0.94762175847342345</c:v>
                </c:pt>
                <c:pt idx="94">
                  <c:v>1.399529005880737</c:v>
                </c:pt>
                <c:pt idx="95">
                  <c:v>1.3840295346045361</c:v>
                </c:pt>
                <c:pt idx="96">
                  <c:v>1.6506765236087939</c:v>
                </c:pt>
                <c:pt idx="97">
                  <c:v>1.7640042443756569</c:v>
                </c:pt>
                <c:pt idx="98">
                  <c:v>1.8818735049899136</c:v>
                </c:pt>
                <c:pt idx="99">
                  <c:v>1.8642481917479814</c:v>
                </c:pt>
                <c:pt idx="100">
                  <c:v>1.9537570209946389</c:v>
                </c:pt>
                <c:pt idx="101">
                  <c:v>2.0500665873161994</c:v>
                </c:pt>
                <c:pt idx="102">
                  <c:v>1.990285049912071</c:v>
                </c:pt>
                <c:pt idx="103">
                  <c:v>1.9999322677913871</c:v>
                </c:pt>
                <c:pt idx="104">
                  <c:v>2.1982761627207696</c:v>
                </c:pt>
                <c:pt idx="105">
                  <c:v>2.3532116294699543</c:v>
                </c:pt>
                <c:pt idx="106">
                  <c:v>1.9883274760080063</c:v>
                </c:pt>
                <c:pt idx="107">
                  <c:v>2.1447631747877329</c:v>
                </c:pt>
                <c:pt idx="108">
                  <c:v>2.2637555645486249</c:v>
                </c:pt>
                <c:pt idx="109">
                  <c:v>2.2349795002658976</c:v>
                </c:pt>
                <c:pt idx="110">
                  <c:v>2.4981090202005531</c:v>
                </c:pt>
                <c:pt idx="111">
                  <c:v>2.7962162373854267</c:v>
                </c:pt>
                <c:pt idx="112">
                  <c:v>2.7070177163793825</c:v>
                </c:pt>
                <c:pt idx="113">
                  <c:v>2.9159335739195846</c:v>
                </c:pt>
                <c:pt idx="114">
                  <c:v>2.7493004694771819</c:v>
                </c:pt>
                <c:pt idx="115">
                  <c:v>2.5712066618880374</c:v>
                </c:pt>
                <c:pt idx="116">
                  <c:v>2.7027261323670406</c:v>
                </c:pt>
                <c:pt idx="117">
                  <c:v>2.8279319396877924</c:v>
                </c:pt>
                <c:pt idx="118">
                  <c:v>2.6911250688194261</c:v>
                </c:pt>
                <c:pt idx="119">
                  <c:v>2.5843860823518736</c:v>
                </c:pt>
                <c:pt idx="120">
                  <c:v>2.6895848257499901</c:v>
                </c:pt>
                <c:pt idx="121">
                  <c:v>2.1775292773808479</c:v>
                </c:pt>
                <c:pt idx="122">
                  <c:v>1.8256131281501951</c:v>
                </c:pt>
                <c:pt idx="123">
                  <c:v>2.0507160681314329</c:v>
                </c:pt>
                <c:pt idx="124">
                  <c:v>1.7120462526438911</c:v>
                </c:pt>
                <c:pt idx="125">
                  <c:v>1.7624756445665031</c:v>
                </c:pt>
                <c:pt idx="126">
                  <c:v>2.0708757292695066</c:v>
                </c:pt>
                <c:pt idx="127">
                  <c:v>2.3102360888203011</c:v>
                </c:pt>
                <c:pt idx="128">
                  <c:v>2.2248663254768091</c:v>
                </c:pt>
                <c:pt idx="129">
                  <c:v>2.1810680705846357</c:v>
                </c:pt>
                <c:pt idx="130">
                  <c:v>1.9083217206031646</c:v>
                </c:pt>
                <c:pt idx="131">
                  <c:v>1.9576710188421513</c:v>
                </c:pt>
                <c:pt idx="132">
                  <c:v>1.9534216980059087</c:v>
                </c:pt>
                <c:pt idx="133">
                  <c:v>1.9413494813096994</c:v>
                </c:pt>
                <c:pt idx="134">
                  <c:v>2.1234559259718817</c:v>
                </c:pt>
                <c:pt idx="135">
                  <c:v>2.1560360320590068</c:v>
                </c:pt>
                <c:pt idx="136">
                  <c:v>2.2322986258454556</c:v>
                </c:pt>
                <c:pt idx="137">
                  <c:v>2.439076427251798</c:v>
                </c:pt>
                <c:pt idx="138">
                  <c:v>2.6327251766575221</c:v>
                </c:pt>
                <c:pt idx="139">
                  <c:v>2.6030219264885068</c:v>
                </c:pt>
                <c:pt idx="140">
                  <c:v>2.5954803434808742</c:v>
                </c:pt>
                <c:pt idx="141">
                  <c:v>2.6348073038057498</c:v>
                </c:pt>
                <c:pt idx="142">
                  <c:v>2.7495883271885386</c:v>
                </c:pt>
                <c:pt idx="143">
                  <c:v>2.5224685155045692</c:v>
                </c:pt>
                <c:pt idx="144">
                  <c:v>2.6342803778585688</c:v>
                </c:pt>
                <c:pt idx="145">
                  <c:v>2.4406549942324443</c:v>
                </c:pt>
                <c:pt idx="146">
                  <c:v>2.6529963728020443</c:v>
                </c:pt>
                <c:pt idx="147">
                  <c:v>2.7280624957708879</c:v>
                </c:pt>
                <c:pt idx="148">
                  <c:v>2.6591404003512711</c:v>
                </c:pt>
                <c:pt idx="149">
                  <c:v>2.5514678169698879</c:v>
                </c:pt>
                <c:pt idx="150">
                  <c:v>2.5224711587460011</c:v>
                </c:pt>
                <c:pt idx="151">
                  <c:v>2.7521174067316774</c:v>
                </c:pt>
                <c:pt idx="152">
                  <c:v>2.8201378215733826</c:v>
                </c:pt>
                <c:pt idx="153">
                  <c:v>2.9323400328827725</c:v>
                </c:pt>
                <c:pt idx="154">
                  <c:v>2.9332006193477453</c:v>
                </c:pt>
                <c:pt idx="155">
                  <c:v>2.9543745558728434</c:v>
                </c:pt>
                <c:pt idx="156">
                  <c:v>3.2041381590492755</c:v>
                </c:pt>
                <c:pt idx="157">
                  <c:v>3.3586223286860699</c:v>
                </c:pt>
                <c:pt idx="158">
                  <c:v>3.3517769855419104</c:v>
                </c:pt>
                <c:pt idx="159">
                  <c:v>3.213371008916643</c:v>
                </c:pt>
                <c:pt idx="160">
                  <c:v>3.2287407168934816</c:v>
                </c:pt>
                <c:pt idx="161">
                  <c:v>2.8276774942952563</c:v>
                </c:pt>
                <c:pt idx="162">
                  <c:v>2.9185105383215091</c:v>
                </c:pt>
                <c:pt idx="163">
                  <c:v>2.9305147266690148</c:v>
                </c:pt>
                <c:pt idx="164">
                  <c:v>2.8258083413337909</c:v>
                </c:pt>
                <c:pt idx="165">
                  <c:v>3.1823317539123224</c:v>
                </c:pt>
                <c:pt idx="166">
                  <c:v>3.0473089986747395</c:v>
                </c:pt>
                <c:pt idx="167">
                  <c:v>2.902827856658595</c:v>
                </c:pt>
                <c:pt idx="168">
                  <c:v>2.6342619782300845</c:v>
                </c:pt>
                <c:pt idx="169">
                  <c:v>2.151773604184497</c:v>
                </c:pt>
                <c:pt idx="170">
                  <c:v>2.1347879682686202</c:v>
                </c:pt>
                <c:pt idx="171">
                  <c:v>2.3924734888933363</c:v>
                </c:pt>
                <c:pt idx="172">
                  <c:v>2.4085311483325782</c:v>
                </c:pt>
                <c:pt idx="173">
                  <c:v>2.4056265997344273</c:v>
                </c:pt>
                <c:pt idx="174">
                  <c:v>2.1845600226968007</c:v>
                </c:pt>
                <c:pt idx="175">
                  <c:v>2.2258107990459042</c:v>
                </c:pt>
                <c:pt idx="176">
                  <c:v>2.413173469905928</c:v>
                </c:pt>
                <c:pt idx="177">
                  <c:v>2.4903614504447291</c:v>
                </c:pt>
                <c:pt idx="178">
                  <c:v>2.3811005765341977</c:v>
                </c:pt>
                <c:pt idx="179">
                  <c:v>2.3686473453595602</c:v>
                </c:pt>
                <c:pt idx="180">
                  <c:v>2.5832734562185102</c:v>
                </c:pt>
                <c:pt idx="181">
                  <c:v>2.6394956573603152</c:v>
                </c:pt>
                <c:pt idx="182">
                  <c:v>2.7169699957108966</c:v>
                </c:pt>
                <c:pt idx="183">
                  <c:v>2.7387237113638845</c:v>
                </c:pt>
                <c:pt idx="184">
                  <c:v>2.5077466058372968</c:v>
                </c:pt>
                <c:pt idx="185">
                  <c:v>2.4657011564415501</c:v>
                </c:pt>
                <c:pt idx="186">
                  <c:v>2.6556283467257313</c:v>
                </c:pt>
                <c:pt idx="187">
                  <c:v>2.749846823429611</c:v>
                </c:pt>
                <c:pt idx="188">
                  <c:v>2.8707047465278155</c:v>
                </c:pt>
                <c:pt idx="189">
                  <c:v>2.9328563838493475</c:v>
                </c:pt>
                <c:pt idx="190">
                  <c:v>2.9784022850777601</c:v>
                </c:pt>
                <c:pt idx="191">
                  <c:v>2.967242091939255</c:v>
                </c:pt>
              </c:numCache>
            </c:numRef>
          </c:val>
          <c:smooth val="0"/>
        </c:ser>
        <c:ser>
          <c:idx val="3"/>
          <c:order val="1"/>
          <c:tx>
            <c:strRef>
              <c:f>Since1Aug01!$O$2</c:f>
              <c:strCache>
                <c:ptCount val="1"/>
                <c:pt idx="0">
                  <c:v>MSCI FE x J (US$)</c:v>
                </c:pt>
              </c:strCache>
            </c:strRef>
          </c:tx>
          <c:spPr>
            <a:ln w="25400">
              <a:solidFill>
                <a:schemeClr val="tx2">
                  <a:lumMod val="75000"/>
                </a:schemeClr>
              </a:solidFill>
              <a:prstDash val="solid"/>
            </a:ln>
          </c:spPr>
          <c:marker>
            <c:symbol val="none"/>
          </c:marker>
          <c:cat>
            <c:numRef>
              <c:f>Since1Aug01!$P$4:$P$195</c:f>
              <c:numCache>
                <c:formatCode>mmm\-yy</c:formatCode>
                <c:ptCount val="192"/>
                <c:pt idx="0">
                  <c:v>37073</c:v>
                </c:pt>
                <c:pt idx="1">
                  <c:v>37104</c:v>
                </c:pt>
                <c:pt idx="2">
                  <c:v>37135</c:v>
                </c:pt>
                <c:pt idx="3">
                  <c:v>37165</c:v>
                </c:pt>
                <c:pt idx="4">
                  <c:v>37196</c:v>
                </c:pt>
                <c:pt idx="5">
                  <c:v>37256</c:v>
                </c:pt>
                <c:pt idx="6">
                  <c:v>37257</c:v>
                </c:pt>
                <c:pt idx="7">
                  <c:v>37288</c:v>
                </c:pt>
                <c:pt idx="8">
                  <c:v>37316</c:v>
                </c:pt>
                <c:pt idx="9">
                  <c:v>37347</c:v>
                </c:pt>
                <c:pt idx="10">
                  <c:v>37377</c:v>
                </c:pt>
                <c:pt idx="11">
                  <c:v>37408</c:v>
                </c:pt>
                <c:pt idx="12">
                  <c:v>37438</c:v>
                </c:pt>
                <c:pt idx="13">
                  <c:v>37469</c:v>
                </c:pt>
                <c:pt idx="14">
                  <c:v>37500</c:v>
                </c:pt>
                <c:pt idx="15">
                  <c:v>37530</c:v>
                </c:pt>
                <c:pt idx="16">
                  <c:v>37561</c:v>
                </c:pt>
                <c:pt idx="17">
                  <c:v>37591</c:v>
                </c:pt>
                <c:pt idx="18">
                  <c:v>37622</c:v>
                </c:pt>
                <c:pt idx="19">
                  <c:v>37653</c:v>
                </c:pt>
                <c:pt idx="20">
                  <c:v>37681</c:v>
                </c:pt>
                <c:pt idx="21">
                  <c:v>37712</c:v>
                </c:pt>
                <c:pt idx="22">
                  <c:v>37742</c:v>
                </c:pt>
                <c:pt idx="23">
                  <c:v>37773</c:v>
                </c:pt>
                <c:pt idx="24">
                  <c:v>37803</c:v>
                </c:pt>
                <c:pt idx="25">
                  <c:v>37834</c:v>
                </c:pt>
                <c:pt idx="26">
                  <c:v>37865</c:v>
                </c:pt>
                <c:pt idx="27">
                  <c:v>37895</c:v>
                </c:pt>
                <c:pt idx="28">
                  <c:v>37926</c:v>
                </c:pt>
                <c:pt idx="29">
                  <c:v>37956</c:v>
                </c:pt>
                <c:pt idx="30">
                  <c:v>37987</c:v>
                </c:pt>
                <c:pt idx="31">
                  <c:v>38018</c:v>
                </c:pt>
                <c:pt idx="32">
                  <c:v>38047</c:v>
                </c:pt>
                <c:pt idx="33">
                  <c:v>38078</c:v>
                </c:pt>
                <c:pt idx="34">
                  <c:v>38108</c:v>
                </c:pt>
                <c:pt idx="35">
                  <c:v>38139</c:v>
                </c:pt>
                <c:pt idx="36">
                  <c:v>38169</c:v>
                </c:pt>
                <c:pt idx="37">
                  <c:v>38200</c:v>
                </c:pt>
                <c:pt idx="38">
                  <c:v>38231</c:v>
                </c:pt>
                <c:pt idx="39">
                  <c:v>38261</c:v>
                </c:pt>
                <c:pt idx="40">
                  <c:v>38292</c:v>
                </c:pt>
                <c:pt idx="41">
                  <c:v>38322</c:v>
                </c:pt>
                <c:pt idx="42">
                  <c:v>38353</c:v>
                </c:pt>
                <c:pt idx="43">
                  <c:v>38384</c:v>
                </c:pt>
                <c:pt idx="44">
                  <c:v>38412</c:v>
                </c:pt>
                <c:pt idx="45">
                  <c:v>38443</c:v>
                </c:pt>
                <c:pt idx="46">
                  <c:v>38473</c:v>
                </c:pt>
                <c:pt idx="47">
                  <c:v>38504</c:v>
                </c:pt>
                <c:pt idx="48">
                  <c:v>38534</c:v>
                </c:pt>
                <c:pt idx="49">
                  <c:v>38565</c:v>
                </c:pt>
                <c:pt idx="50">
                  <c:v>38596</c:v>
                </c:pt>
                <c:pt idx="51">
                  <c:v>38626</c:v>
                </c:pt>
                <c:pt idx="52">
                  <c:v>38657</c:v>
                </c:pt>
                <c:pt idx="53">
                  <c:v>38687</c:v>
                </c:pt>
                <c:pt idx="54">
                  <c:v>38718</c:v>
                </c:pt>
                <c:pt idx="55">
                  <c:v>38749</c:v>
                </c:pt>
                <c:pt idx="56">
                  <c:v>38777</c:v>
                </c:pt>
                <c:pt idx="57">
                  <c:v>38808</c:v>
                </c:pt>
                <c:pt idx="58">
                  <c:v>38838</c:v>
                </c:pt>
                <c:pt idx="59">
                  <c:v>38869</c:v>
                </c:pt>
                <c:pt idx="60">
                  <c:v>38899</c:v>
                </c:pt>
                <c:pt idx="61">
                  <c:v>38930</c:v>
                </c:pt>
                <c:pt idx="62">
                  <c:v>38961</c:v>
                </c:pt>
                <c:pt idx="63">
                  <c:v>38991</c:v>
                </c:pt>
                <c:pt idx="64">
                  <c:v>39022</c:v>
                </c:pt>
                <c:pt idx="65">
                  <c:v>39052</c:v>
                </c:pt>
                <c:pt idx="66">
                  <c:v>39083</c:v>
                </c:pt>
                <c:pt idx="67">
                  <c:v>39114</c:v>
                </c:pt>
                <c:pt idx="68">
                  <c:v>39142</c:v>
                </c:pt>
                <c:pt idx="69">
                  <c:v>39173</c:v>
                </c:pt>
                <c:pt idx="70">
                  <c:v>39203</c:v>
                </c:pt>
                <c:pt idx="71">
                  <c:v>39234</c:v>
                </c:pt>
                <c:pt idx="72">
                  <c:v>39264</c:v>
                </c:pt>
                <c:pt idx="73">
                  <c:v>39295</c:v>
                </c:pt>
                <c:pt idx="74">
                  <c:v>39326</c:v>
                </c:pt>
                <c:pt idx="75">
                  <c:v>39356</c:v>
                </c:pt>
                <c:pt idx="76">
                  <c:v>39387</c:v>
                </c:pt>
                <c:pt idx="77">
                  <c:v>39448</c:v>
                </c:pt>
                <c:pt idx="78">
                  <c:v>39448</c:v>
                </c:pt>
                <c:pt idx="79">
                  <c:v>39479</c:v>
                </c:pt>
                <c:pt idx="80">
                  <c:v>39508</c:v>
                </c:pt>
                <c:pt idx="81">
                  <c:v>39539</c:v>
                </c:pt>
                <c:pt idx="82">
                  <c:v>39569</c:v>
                </c:pt>
                <c:pt idx="83">
                  <c:v>39600</c:v>
                </c:pt>
                <c:pt idx="84">
                  <c:v>39630</c:v>
                </c:pt>
                <c:pt idx="85">
                  <c:v>39661</c:v>
                </c:pt>
                <c:pt idx="86">
                  <c:v>39692</c:v>
                </c:pt>
                <c:pt idx="87">
                  <c:v>39722</c:v>
                </c:pt>
                <c:pt idx="88">
                  <c:v>39753</c:v>
                </c:pt>
                <c:pt idx="89">
                  <c:v>39783</c:v>
                </c:pt>
                <c:pt idx="90">
                  <c:v>39814</c:v>
                </c:pt>
                <c:pt idx="91">
                  <c:v>39845</c:v>
                </c:pt>
                <c:pt idx="92">
                  <c:v>39873</c:v>
                </c:pt>
                <c:pt idx="93">
                  <c:v>39904</c:v>
                </c:pt>
                <c:pt idx="94">
                  <c:v>39934</c:v>
                </c:pt>
                <c:pt idx="95">
                  <c:v>39965</c:v>
                </c:pt>
                <c:pt idx="96">
                  <c:v>39995</c:v>
                </c:pt>
                <c:pt idx="97">
                  <c:v>40026</c:v>
                </c:pt>
                <c:pt idx="98">
                  <c:v>40057</c:v>
                </c:pt>
                <c:pt idx="99">
                  <c:v>40087</c:v>
                </c:pt>
                <c:pt idx="100">
                  <c:v>40118</c:v>
                </c:pt>
                <c:pt idx="101">
                  <c:v>40148</c:v>
                </c:pt>
                <c:pt idx="102">
                  <c:v>40179</c:v>
                </c:pt>
                <c:pt idx="103">
                  <c:v>40210</c:v>
                </c:pt>
                <c:pt idx="104">
                  <c:v>40238</c:v>
                </c:pt>
                <c:pt idx="105">
                  <c:v>40269</c:v>
                </c:pt>
                <c:pt idx="106">
                  <c:v>40299</c:v>
                </c:pt>
                <c:pt idx="107">
                  <c:v>40330</c:v>
                </c:pt>
                <c:pt idx="108">
                  <c:v>40360</c:v>
                </c:pt>
                <c:pt idx="109">
                  <c:v>40391</c:v>
                </c:pt>
                <c:pt idx="110">
                  <c:v>40422</c:v>
                </c:pt>
                <c:pt idx="111">
                  <c:v>40452</c:v>
                </c:pt>
                <c:pt idx="112">
                  <c:v>40483</c:v>
                </c:pt>
                <c:pt idx="113">
                  <c:v>40513</c:v>
                </c:pt>
                <c:pt idx="114">
                  <c:v>40544</c:v>
                </c:pt>
                <c:pt idx="115">
                  <c:v>40575</c:v>
                </c:pt>
                <c:pt idx="116">
                  <c:v>40603</c:v>
                </c:pt>
                <c:pt idx="117">
                  <c:v>40634</c:v>
                </c:pt>
                <c:pt idx="118">
                  <c:v>40664</c:v>
                </c:pt>
                <c:pt idx="119">
                  <c:v>40695</c:v>
                </c:pt>
                <c:pt idx="120">
                  <c:v>40725</c:v>
                </c:pt>
                <c:pt idx="121">
                  <c:v>40756</c:v>
                </c:pt>
                <c:pt idx="122">
                  <c:v>40787</c:v>
                </c:pt>
                <c:pt idx="123">
                  <c:v>40817</c:v>
                </c:pt>
                <c:pt idx="124">
                  <c:v>40848</c:v>
                </c:pt>
                <c:pt idx="125">
                  <c:v>40878</c:v>
                </c:pt>
                <c:pt idx="126">
                  <c:v>40909</c:v>
                </c:pt>
                <c:pt idx="127">
                  <c:v>40940</c:v>
                </c:pt>
                <c:pt idx="128">
                  <c:v>40969</c:v>
                </c:pt>
                <c:pt idx="129">
                  <c:v>41000</c:v>
                </c:pt>
                <c:pt idx="130">
                  <c:v>41030</c:v>
                </c:pt>
                <c:pt idx="131">
                  <c:v>41061</c:v>
                </c:pt>
                <c:pt idx="132">
                  <c:v>41091</c:v>
                </c:pt>
                <c:pt idx="133">
                  <c:v>41122</c:v>
                </c:pt>
                <c:pt idx="134">
                  <c:v>41153</c:v>
                </c:pt>
                <c:pt idx="135">
                  <c:v>41183</c:v>
                </c:pt>
                <c:pt idx="136">
                  <c:v>41214</c:v>
                </c:pt>
                <c:pt idx="137">
                  <c:v>41244</c:v>
                </c:pt>
                <c:pt idx="138">
                  <c:v>41275</c:v>
                </c:pt>
                <c:pt idx="139">
                  <c:v>41306</c:v>
                </c:pt>
                <c:pt idx="140">
                  <c:v>41334</c:v>
                </c:pt>
                <c:pt idx="141">
                  <c:v>41365</c:v>
                </c:pt>
                <c:pt idx="142">
                  <c:v>41395</c:v>
                </c:pt>
                <c:pt idx="143">
                  <c:v>41426</c:v>
                </c:pt>
                <c:pt idx="144">
                  <c:v>41456</c:v>
                </c:pt>
                <c:pt idx="145">
                  <c:v>41487</c:v>
                </c:pt>
                <c:pt idx="146">
                  <c:v>41518</c:v>
                </c:pt>
                <c:pt idx="147">
                  <c:v>41548</c:v>
                </c:pt>
                <c:pt idx="148">
                  <c:v>41579</c:v>
                </c:pt>
                <c:pt idx="149">
                  <c:v>41609</c:v>
                </c:pt>
                <c:pt idx="150">
                  <c:v>41640</c:v>
                </c:pt>
                <c:pt idx="151">
                  <c:v>41671</c:v>
                </c:pt>
                <c:pt idx="152">
                  <c:v>41699</c:v>
                </c:pt>
                <c:pt idx="153">
                  <c:v>41730</c:v>
                </c:pt>
                <c:pt idx="154">
                  <c:v>41760</c:v>
                </c:pt>
                <c:pt idx="155">
                  <c:v>41791</c:v>
                </c:pt>
                <c:pt idx="156">
                  <c:v>41821</c:v>
                </c:pt>
                <c:pt idx="157">
                  <c:v>41852</c:v>
                </c:pt>
                <c:pt idx="158">
                  <c:v>41883</c:v>
                </c:pt>
                <c:pt idx="159">
                  <c:v>41913</c:v>
                </c:pt>
                <c:pt idx="160">
                  <c:v>41944</c:v>
                </c:pt>
                <c:pt idx="161">
                  <c:v>41974</c:v>
                </c:pt>
                <c:pt idx="162">
                  <c:v>42005</c:v>
                </c:pt>
                <c:pt idx="163">
                  <c:v>42036</c:v>
                </c:pt>
                <c:pt idx="164">
                  <c:v>42064</c:v>
                </c:pt>
                <c:pt idx="165">
                  <c:v>42095</c:v>
                </c:pt>
                <c:pt idx="166">
                  <c:v>42153</c:v>
                </c:pt>
                <c:pt idx="167">
                  <c:v>42181</c:v>
                </c:pt>
                <c:pt idx="168">
                  <c:v>42216</c:v>
                </c:pt>
                <c:pt idx="169">
                  <c:v>42244</c:v>
                </c:pt>
                <c:pt idx="170">
                  <c:v>42272</c:v>
                </c:pt>
                <c:pt idx="171">
                  <c:v>42307</c:v>
                </c:pt>
                <c:pt idx="172">
                  <c:v>42335</c:v>
                </c:pt>
                <c:pt idx="173">
                  <c:v>42369</c:v>
                </c:pt>
                <c:pt idx="174">
                  <c:v>42398</c:v>
                </c:pt>
                <c:pt idx="175">
                  <c:v>42426</c:v>
                </c:pt>
                <c:pt idx="176">
                  <c:v>42458</c:v>
                </c:pt>
                <c:pt idx="177">
                  <c:v>42489</c:v>
                </c:pt>
                <c:pt idx="178">
                  <c:v>42517</c:v>
                </c:pt>
                <c:pt idx="179">
                  <c:v>42545</c:v>
                </c:pt>
                <c:pt idx="180">
                  <c:v>42580</c:v>
                </c:pt>
                <c:pt idx="181">
                  <c:v>42608</c:v>
                </c:pt>
                <c:pt idx="182">
                  <c:v>42643</c:v>
                </c:pt>
                <c:pt idx="183">
                  <c:v>42671</c:v>
                </c:pt>
                <c:pt idx="184">
                  <c:v>42699</c:v>
                </c:pt>
                <c:pt idx="185">
                  <c:v>42734</c:v>
                </c:pt>
                <c:pt idx="186">
                  <c:v>42762</c:v>
                </c:pt>
                <c:pt idx="187">
                  <c:v>42790</c:v>
                </c:pt>
                <c:pt idx="188">
                  <c:v>42825</c:v>
                </c:pt>
                <c:pt idx="189">
                  <c:v>42853</c:v>
                </c:pt>
                <c:pt idx="190">
                  <c:v>42881</c:v>
                </c:pt>
                <c:pt idx="191">
                  <c:v>42916</c:v>
                </c:pt>
              </c:numCache>
            </c:numRef>
          </c:cat>
          <c:val>
            <c:numRef>
              <c:f>Since1Aug01!$O$4:$O$195</c:f>
              <c:numCache>
                <c:formatCode>0.00%</c:formatCode>
                <c:ptCount val="192"/>
                <c:pt idx="0">
                  <c:v>0</c:v>
                </c:pt>
                <c:pt idx="1">
                  <c:v>-1.7999999999999999E-2</c:v>
                </c:pt>
                <c:pt idx="2">
                  <c:v>-0.17549999999999999</c:v>
                </c:pt>
                <c:pt idx="3">
                  <c:v>-0.13420000000000001</c:v>
                </c:pt>
                <c:pt idx="4">
                  <c:v>-1.6299999999999999E-2</c:v>
                </c:pt>
                <c:pt idx="5">
                  <c:v>7.2499999999999995E-2</c:v>
                </c:pt>
                <c:pt idx="6">
                  <c:v>0.1202</c:v>
                </c:pt>
                <c:pt idx="7">
                  <c:v>0.1109</c:v>
                </c:pt>
                <c:pt idx="8">
                  <c:v>0.19639999999999999</c:v>
                </c:pt>
                <c:pt idx="9">
                  <c:v>0.2291</c:v>
                </c:pt>
                <c:pt idx="10">
                  <c:v>0.18279999999999999</c:v>
                </c:pt>
                <c:pt idx="11">
                  <c:v>0.1177</c:v>
                </c:pt>
                <c:pt idx="12">
                  <c:v>4.4299999999999999E-2</c:v>
                </c:pt>
                <c:pt idx="13">
                  <c:v>4.8899999999999999E-2</c:v>
                </c:pt>
                <c:pt idx="14">
                  <c:v>-5.5399999999999998E-2</c:v>
                </c:pt>
                <c:pt idx="15">
                  <c:v>-2.0500000000000001E-2</c:v>
                </c:pt>
                <c:pt idx="16">
                  <c:v>2.5100000000000001E-2</c:v>
                </c:pt>
                <c:pt idx="17">
                  <c:v>-4.5999999999999999E-2</c:v>
                </c:pt>
                <c:pt idx="18">
                  <c:v>-3.4700000000000002E-2</c:v>
                </c:pt>
                <c:pt idx="19">
                  <c:v>-8.2100000000000006E-2</c:v>
                </c:pt>
                <c:pt idx="20">
                  <c:v>-9.7100000000000006E-2</c:v>
                </c:pt>
                <c:pt idx="21">
                  <c:v>-0.13439999999999999</c:v>
                </c:pt>
                <c:pt idx="22">
                  <c:v>-2.4899999999999999E-2</c:v>
                </c:pt>
                <c:pt idx="23">
                  <c:v>4.02E-2</c:v>
                </c:pt>
                <c:pt idx="24">
                  <c:v>0.1067</c:v>
                </c:pt>
                <c:pt idx="25">
                  <c:v>0.19470000000000001</c:v>
                </c:pt>
                <c:pt idx="26">
                  <c:v>0.19889999999999999</c:v>
                </c:pt>
                <c:pt idx="27">
                  <c:v>0.29820000000000002</c:v>
                </c:pt>
                <c:pt idx="28">
                  <c:v>0.27750000000000002</c:v>
                </c:pt>
                <c:pt idx="29">
                  <c:v>0.34300000000000003</c:v>
                </c:pt>
                <c:pt idx="30">
                  <c:v>0.42980000000000002</c:v>
                </c:pt>
                <c:pt idx="31">
                  <c:v>0.48120000000000002</c:v>
                </c:pt>
                <c:pt idx="32">
                  <c:v>0.4052</c:v>
                </c:pt>
                <c:pt idx="33">
                  <c:v>0.3599</c:v>
                </c:pt>
                <c:pt idx="34">
                  <c:v>0.33539999999999998</c:v>
                </c:pt>
                <c:pt idx="35">
                  <c:v>0.3075</c:v>
                </c:pt>
                <c:pt idx="36">
                  <c:v>0.26829999999999998</c:v>
                </c:pt>
                <c:pt idx="37">
                  <c:v>0.32990000000000003</c:v>
                </c:pt>
                <c:pt idx="38">
                  <c:v>0.372</c:v>
                </c:pt>
                <c:pt idx="39">
                  <c:v>0.37809999999999999</c:v>
                </c:pt>
                <c:pt idx="40">
                  <c:v>0.47789999999999999</c:v>
                </c:pt>
                <c:pt idx="41">
                  <c:v>0.53420000000000001</c:v>
                </c:pt>
                <c:pt idx="42">
                  <c:v>0.53139999999999998</c:v>
                </c:pt>
                <c:pt idx="43">
                  <c:v>0.61660000000000004</c:v>
                </c:pt>
                <c:pt idx="44">
                  <c:v>0.55479999999999996</c:v>
                </c:pt>
                <c:pt idx="45">
                  <c:v>0.53010000000000002</c:v>
                </c:pt>
                <c:pt idx="46">
                  <c:v>0.55459999999999998</c:v>
                </c:pt>
                <c:pt idx="47">
                  <c:v>0.61219999999999997</c:v>
                </c:pt>
                <c:pt idx="48">
                  <c:v>0.68879999999999997</c:v>
                </c:pt>
                <c:pt idx="49">
                  <c:v>0.65090000000000003</c:v>
                </c:pt>
                <c:pt idx="50">
                  <c:v>0.70540000000000003</c:v>
                </c:pt>
                <c:pt idx="51">
                  <c:v>0.57240000000000002</c:v>
                </c:pt>
                <c:pt idx="52">
                  <c:v>0.70320000000000005</c:v>
                </c:pt>
                <c:pt idx="53">
                  <c:v>0.80810000000000004</c:v>
                </c:pt>
                <c:pt idx="54">
                  <c:v>0.92149999999999999</c:v>
                </c:pt>
                <c:pt idx="55">
                  <c:v>0.92349999999999999</c:v>
                </c:pt>
                <c:pt idx="56">
                  <c:v>0.94499999999999995</c:v>
                </c:pt>
                <c:pt idx="57">
                  <c:v>1.0803</c:v>
                </c:pt>
                <c:pt idx="58">
                  <c:v>0.94530000000000003</c:v>
                </c:pt>
                <c:pt idx="59">
                  <c:v>0.91620000000000001</c:v>
                </c:pt>
                <c:pt idx="60">
                  <c:v>0.90949999999999998</c:v>
                </c:pt>
                <c:pt idx="61">
                  <c:v>0.93159999999999998</c:v>
                </c:pt>
                <c:pt idx="62">
                  <c:v>1.0128999999999999</c:v>
                </c:pt>
                <c:pt idx="63">
                  <c:v>1.0688</c:v>
                </c:pt>
                <c:pt idx="64">
                  <c:v>1.2060999999999999</c:v>
                </c:pt>
                <c:pt idx="65">
                  <c:v>1.3229</c:v>
                </c:pt>
                <c:pt idx="66">
                  <c:v>1.2946</c:v>
                </c:pt>
                <c:pt idx="67">
                  <c:v>1.3994</c:v>
                </c:pt>
                <c:pt idx="68">
                  <c:v>1.3439000000000001</c:v>
                </c:pt>
                <c:pt idx="69">
                  <c:v>1.4412</c:v>
                </c:pt>
                <c:pt idx="70">
                  <c:v>1.5269999999999999</c:v>
                </c:pt>
                <c:pt idx="71">
                  <c:v>1.6860999999999999</c:v>
                </c:pt>
                <c:pt idx="72">
                  <c:v>1.8091999999999999</c:v>
                </c:pt>
                <c:pt idx="73">
                  <c:v>1.8331</c:v>
                </c:pt>
                <c:pt idx="74">
                  <c:v>2.1577000000000002</c:v>
                </c:pt>
                <c:pt idx="75">
                  <c:v>2.4028999999999998</c:v>
                </c:pt>
                <c:pt idx="76">
                  <c:v>2.1442000000000001</c:v>
                </c:pt>
                <c:pt idx="77">
                  <c:v>1.7802</c:v>
                </c:pt>
                <c:pt idx="78">
                  <c:v>1.7802</c:v>
                </c:pt>
                <c:pt idx="79">
                  <c:v>1.8471</c:v>
                </c:pt>
                <c:pt idx="80">
                  <c:v>1.6936</c:v>
                </c:pt>
                <c:pt idx="81">
                  <c:v>1.899</c:v>
                </c:pt>
                <c:pt idx="82">
                  <c:v>1.8169</c:v>
                </c:pt>
                <c:pt idx="83">
                  <c:v>1.5005999999999999</c:v>
                </c:pt>
                <c:pt idx="84">
                  <c:v>1.4629000000000001</c:v>
                </c:pt>
                <c:pt idx="85">
                  <c:v>1.2536</c:v>
                </c:pt>
                <c:pt idx="86">
                  <c:v>0.95660000000000001</c:v>
                </c:pt>
                <c:pt idx="87">
                  <c:v>0.43359999999999999</c:v>
                </c:pt>
                <c:pt idx="88">
                  <c:v>0.3528</c:v>
                </c:pt>
                <c:pt idx="89">
                  <c:v>0.48830000000000001</c:v>
                </c:pt>
                <c:pt idx="90">
                  <c:v>0.39950000000000002</c:v>
                </c:pt>
                <c:pt idx="91">
                  <c:v>0.31269999999999998</c:v>
                </c:pt>
                <c:pt idx="92">
                  <c:v>0.55589999999999995</c:v>
                </c:pt>
                <c:pt idx="93">
                  <c:v>0.73629999999999995</c:v>
                </c:pt>
                <c:pt idx="94">
                  <c:v>0.96889999999999998</c:v>
                </c:pt>
                <c:pt idx="95">
                  <c:v>0.97050000000000003</c:v>
                </c:pt>
                <c:pt idx="96">
                  <c:v>1.2168000000000001</c:v>
                </c:pt>
                <c:pt idx="97">
                  <c:v>1.1637999999999999</c:v>
                </c:pt>
                <c:pt idx="98">
                  <c:v>1.3042</c:v>
                </c:pt>
                <c:pt idx="99">
                  <c:v>1.3077000000000001</c:v>
                </c:pt>
                <c:pt idx="100">
                  <c:v>1.3946000000000001</c:v>
                </c:pt>
                <c:pt idx="101">
                  <c:v>1.4558</c:v>
                </c:pt>
                <c:pt idx="102">
                  <c:v>1.3029999999999999</c:v>
                </c:pt>
                <c:pt idx="103">
                  <c:v>1.3090999999999999</c:v>
                </c:pt>
                <c:pt idx="104">
                  <c:v>1.4517</c:v>
                </c:pt>
                <c:pt idx="105">
                  <c:v>1.5143</c:v>
                </c:pt>
                <c:pt idx="106">
                  <c:v>1.2326999999999999</c:v>
                </c:pt>
                <c:pt idx="107">
                  <c:v>1.3704000000000001</c:v>
                </c:pt>
                <c:pt idx="108">
                  <c:v>1.4572000000000001</c:v>
                </c:pt>
                <c:pt idx="109">
                  <c:v>1.4214</c:v>
                </c:pt>
                <c:pt idx="110">
                  <c:v>1.6291</c:v>
                </c:pt>
                <c:pt idx="111">
                  <c:v>1.7482</c:v>
                </c:pt>
                <c:pt idx="112">
                  <c:v>1.7262999999999999</c:v>
                </c:pt>
                <c:pt idx="113">
                  <c:v>1.8655999999999999</c:v>
                </c:pt>
                <c:pt idx="114">
                  <c:v>1.9123000000000001</c:v>
                </c:pt>
                <c:pt idx="115">
                  <c:v>1.748</c:v>
                </c:pt>
                <c:pt idx="116">
                  <c:v>1.8480000000000001</c:v>
                </c:pt>
                <c:pt idx="117">
                  <c:v>2.0329999999999999</c:v>
                </c:pt>
                <c:pt idx="118">
                  <c:v>1.9334</c:v>
                </c:pt>
                <c:pt idx="119">
                  <c:v>1.8527</c:v>
                </c:pt>
                <c:pt idx="120">
                  <c:v>1.9316</c:v>
                </c:pt>
                <c:pt idx="121">
                  <c:v>1.5152000000000001</c:v>
                </c:pt>
                <c:pt idx="122">
                  <c:v>1.2684</c:v>
                </c:pt>
                <c:pt idx="123">
                  <c:v>1.5765</c:v>
                </c:pt>
                <c:pt idx="124">
                  <c:v>1.2766999999999999</c:v>
                </c:pt>
                <c:pt idx="125">
                  <c:v>1.3847</c:v>
                </c:pt>
                <c:pt idx="126">
                  <c:v>1.6094999999999999</c:v>
                </c:pt>
                <c:pt idx="127">
                  <c:v>1.7258</c:v>
                </c:pt>
                <c:pt idx="128">
                  <c:v>1.6896</c:v>
                </c:pt>
                <c:pt idx="129">
                  <c:v>1.6714</c:v>
                </c:pt>
                <c:pt idx="130">
                  <c:v>1.4096</c:v>
                </c:pt>
                <c:pt idx="131">
                  <c:v>1.4844999999999999</c:v>
                </c:pt>
                <c:pt idx="132">
                  <c:v>1.4774</c:v>
                </c:pt>
                <c:pt idx="133">
                  <c:v>1.5219</c:v>
                </c:pt>
                <c:pt idx="134">
                  <c:v>1.6752</c:v>
                </c:pt>
                <c:pt idx="135">
                  <c:v>1.6566000000000001</c:v>
                </c:pt>
                <c:pt idx="136">
                  <c:v>1.7444</c:v>
                </c:pt>
                <c:pt idx="137">
                  <c:v>1.8376999999999999</c:v>
                </c:pt>
                <c:pt idx="138">
                  <c:v>1.8633</c:v>
                </c:pt>
                <c:pt idx="139">
                  <c:v>1.8713</c:v>
                </c:pt>
                <c:pt idx="140">
                  <c:v>1.8132999999999999</c:v>
                </c:pt>
                <c:pt idx="141">
                  <c:v>1.8269</c:v>
                </c:pt>
                <c:pt idx="142">
                  <c:v>1.8182</c:v>
                </c:pt>
                <c:pt idx="143">
                  <c:v>1.6435999999999999</c:v>
                </c:pt>
                <c:pt idx="144">
                  <c:v>1.7217</c:v>
                </c:pt>
                <c:pt idx="145">
                  <c:v>1.6692</c:v>
                </c:pt>
                <c:pt idx="146">
                  <c:v>1.8375999999999999</c:v>
                </c:pt>
                <c:pt idx="147">
                  <c:v>1.8751</c:v>
                </c:pt>
                <c:pt idx="148">
                  <c:v>1.9181999999999999</c:v>
                </c:pt>
                <c:pt idx="149">
                  <c:v>1.8740000000000001</c:v>
                </c:pt>
                <c:pt idx="150">
                  <c:v>1.7242</c:v>
                </c:pt>
                <c:pt idx="151">
                  <c:v>1.8149999999999999</c:v>
                </c:pt>
                <c:pt idx="152">
                  <c:v>1.8011999999999999</c:v>
                </c:pt>
                <c:pt idx="153">
                  <c:v>1.8514999999999999</c:v>
                </c:pt>
                <c:pt idx="154">
                  <c:v>1.9309000000000001</c:v>
                </c:pt>
                <c:pt idx="155">
                  <c:v>1.9648000000000001</c:v>
                </c:pt>
                <c:pt idx="156">
                  <c:v>2.0666000000000002</c:v>
                </c:pt>
                <c:pt idx="157">
                  <c:v>2.0937999999999999</c:v>
                </c:pt>
                <c:pt idx="158">
                  <c:v>1.9479</c:v>
                </c:pt>
                <c:pt idx="159">
                  <c:v>1.9429000000000001</c:v>
                </c:pt>
                <c:pt idx="160">
                  <c:v>1.9462999999999999</c:v>
                </c:pt>
                <c:pt idx="161">
                  <c:v>1.8895</c:v>
                </c:pt>
                <c:pt idx="162">
                  <c:v>1.9460999999999999</c:v>
                </c:pt>
                <c:pt idx="163">
                  <c:v>1.9997</c:v>
                </c:pt>
                <c:pt idx="164">
                  <c:v>1.9794</c:v>
                </c:pt>
                <c:pt idx="165">
                  <c:v>2.3147000000000002</c:v>
                </c:pt>
                <c:pt idx="166">
                  <c:v>2.1703000000000001</c:v>
                </c:pt>
                <c:pt idx="167">
                  <c:v>2.0520999999999998</c:v>
                </c:pt>
                <c:pt idx="168">
                  <c:v>1.7932999999999999</c:v>
                </c:pt>
                <c:pt idx="169">
                  <c:v>1.5096000000000001</c:v>
                </c:pt>
                <c:pt idx="170">
                  <c:v>1.4531000000000001</c:v>
                </c:pt>
                <c:pt idx="171">
                  <c:v>1.6646000000000001</c:v>
                </c:pt>
                <c:pt idx="172">
                  <c:v>1.6031</c:v>
                </c:pt>
                <c:pt idx="173">
                  <c:v>1.5501</c:v>
                </c:pt>
                <c:pt idx="174">
                  <c:v>1.3527</c:v>
                </c:pt>
                <c:pt idx="175">
                  <c:v>1.3599000000000001</c:v>
                </c:pt>
                <c:pt idx="176">
                  <c:v>1.5418000000000001</c:v>
                </c:pt>
                <c:pt idx="177">
                  <c:v>1.5710999999999999</c:v>
                </c:pt>
                <c:pt idx="178">
                  <c:v>1.5081</c:v>
                </c:pt>
                <c:pt idx="179">
                  <c:v>1.4863999999999999</c:v>
                </c:pt>
                <c:pt idx="180">
                  <c:v>1.6865000000000001</c:v>
                </c:pt>
                <c:pt idx="181">
                  <c:v>1.7856000000000001</c:v>
                </c:pt>
                <c:pt idx="182">
                  <c:v>1.8227</c:v>
                </c:pt>
                <c:pt idx="183">
                  <c:v>1.7810999999999999</c:v>
                </c:pt>
                <c:pt idx="184">
                  <c:v>1.6867000000000001</c:v>
                </c:pt>
                <c:pt idx="185">
                  <c:v>1.6397999999999999</c:v>
                </c:pt>
                <c:pt idx="186">
                  <c:v>1.8189</c:v>
                </c:pt>
                <c:pt idx="187">
                  <c:v>1.9067000000000001</c:v>
                </c:pt>
                <c:pt idx="188">
                  <c:v>1.9765999999999999</c:v>
                </c:pt>
                <c:pt idx="189">
                  <c:v>2.0398999999999998</c:v>
                </c:pt>
                <c:pt idx="190">
                  <c:v>2.1877</c:v>
                </c:pt>
                <c:pt idx="191">
                  <c:v>2.2162000000000002</c:v>
                </c:pt>
              </c:numCache>
            </c:numRef>
          </c:val>
          <c:smooth val="0"/>
        </c:ser>
        <c:ser>
          <c:idx val="1"/>
          <c:order val="2"/>
          <c:tx>
            <c:strRef>
              <c:f>Since1Aug01!$Q$2</c:f>
              <c:strCache>
                <c:ptCount val="1"/>
                <c:pt idx="0">
                  <c:v>Benchmark Return (5%)</c:v>
                </c:pt>
              </c:strCache>
            </c:strRef>
          </c:tx>
          <c:spPr>
            <a:ln w="25400">
              <a:solidFill>
                <a:srgbClr val="C00000"/>
              </a:solidFill>
              <a:prstDash val="solid"/>
            </a:ln>
          </c:spPr>
          <c:marker>
            <c:symbol val="none"/>
          </c:marker>
          <c:cat>
            <c:numRef>
              <c:f>Since1Aug01!$P$4:$P$195</c:f>
              <c:numCache>
                <c:formatCode>mmm\-yy</c:formatCode>
                <c:ptCount val="192"/>
                <c:pt idx="0">
                  <c:v>37073</c:v>
                </c:pt>
                <c:pt idx="1">
                  <c:v>37104</c:v>
                </c:pt>
                <c:pt idx="2">
                  <c:v>37135</c:v>
                </c:pt>
                <c:pt idx="3">
                  <c:v>37165</c:v>
                </c:pt>
                <c:pt idx="4">
                  <c:v>37196</c:v>
                </c:pt>
                <c:pt idx="5">
                  <c:v>37256</c:v>
                </c:pt>
                <c:pt idx="6">
                  <c:v>37257</c:v>
                </c:pt>
                <c:pt idx="7">
                  <c:v>37288</c:v>
                </c:pt>
                <c:pt idx="8">
                  <c:v>37316</c:v>
                </c:pt>
                <c:pt idx="9">
                  <c:v>37347</c:v>
                </c:pt>
                <c:pt idx="10">
                  <c:v>37377</c:v>
                </c:pt>
                <c:pt idx="11">
                  <c:v>37408</c:v>
                </c:pt>
                <c:pt idx="12">
                  <c:v>37438</c:v>
                </c:pt>
                <c:pt idx="13">
                  <c:v>37469</c:v>
                </c:pt>
                <c:pt idx="14">
                  <c:v>37500</c:v>
                </c:pt>
                <c:pt idx="15">
                  <c:v>37530</c:v>
                </c:pt>
                <c:pt idx="16">
                  <c:v>37561</c:v>
                </c:pt>
                <c:pt idx="17">
                  <c:v>37591</c:v>
                </c:pt>
                <c:pt idx="18">
                  <c:v>37622</c:v>
                </c:pt>
                <c:pt idx="19">
                  <c:v>37653</c:v>
                </c:pt>
                <c:pt idx="20">
                  <c:v>37681</c:v>
                </c:pt>
                <c:pt idx="21">
                  <c:v>37712</c:v>
                </c:pt>
                <c:pt idx="22">
                  <c:v>37742</c:v>
                </c:pt>
                <c:pt idx="23">
                  <c:v>37773</c:v>
                </c:pt>
                <c:pt idx="24">
                  <c:v>37803</c:v>
                </c:pt>
                <c:pt idx="25">
                  <c:v>37834</c:v>
                </c:pt>
                <c:pt idx="26">
                  <c:v>37865</c:v>
                </c:pt>
                <c:pt idx="27">
                  <c:v>37895</c:v>
                </c:pt>
                <c:pt idx="28">
                  <c:v>37926</c:v>
                </c:pt>
                <c:pt idx="29">
                  <c:v>37956</c:v>
                </c:pt>
                <c:pt idx="30">
                  <c:v>37987</c:v>
                </c:pt>
                <c:pt idx="31">
                  <c:v>38018</c:v>
                </c:pt>
                <c:pt idx="32">
                  <c:v>38047</c:v>
                </c:pt>
                <c:pt idx="33">
                  <c:v>38078</c:v>
                </c:pt>
                <c:pt idx="34">
                  <c:v>38108</c:v>
                </c:pt>
                <c:pt idx="35">
                  <c:v>38139</c:v>
                </c:pt>
                <c:pt idx="36">
                  <c:v>38169</c:v>
                </c:pt>
                <c:pt idx="37">
                  <c:v>38200</c:v>
                </c:pt>
                <c:pt idx="38">
                  <c:v>38231</c:v>
                </c:pt>
                <c:pt idx="39">
                  <c:v>38261</c:v>
                </c:pt>
                <c:pt idx="40">
                  <c:v>38292</c:v>
                </c:pt>
                <c:pt idx="41">
                  <c:v>38322</c:v>
                </c:pt>
                <c:pt idx="42">
                  <c:v>38353</c:v>
                </c:pt>
                <c:pt idx="43">
                  <c:v>38384</c:v>
                </c:pt>
                <c:pt idx="44">
                  <c:v>38412</c:v>
                </c:pt>
                <c:pt idx="45">
                  <c:v>38443</c:v>
                </c:pt>
                <c:pt idx="46">
                  <c:v>38473</c:v>
                </c:pt>
                <c:pt idx="47">
                  <c:v>38504</c:v>
                </c:pt>
                <c:pt idx="48">
                  <c:v>38534</c:v>
                </c:pt>
                <c:pt idx="49">
                  <c:v>38565</c:v>
                </c:pt>
                <c:pt idx="50">
                  <c:v>38596</c:v>
                </c:pt>
                <c:pt idx="51">
                  <c:v>38626</c:v>
                </c:pt>
                <c:pt idx="52">
                  <c:v>38657</c:v>
                </c:pt>
                <c:pt idx="53">
                  <c:v>38687</c:v>
                </c:pt>
                <c:pt idx="54">
                  <c:v>38718</c:v>
                </c:pt>
                <c:pt idx="55">
                  <c:v>38749</c:v>
                </c:pt>
                <c:pt idx="56">
                  <c:v>38777</c:v>
                </c:pt>
                <c:pt idx="57">
                  <c:v>38808</c:v>
                </c:pt>
                <c:pt idx="58">
                  <c:v>38838</c:v>
                </c:pt>
                <c:pt idx="59">
                  <c:v>38869</c:v>
                </c:pt>
                <c:pt idx="60">
                  <c:v>38899</c:v>
                </c:pt>
                <c:pt idx="61">
                  <c:v>38930</c:v>
                </c:pt>
                <c:pt idx="62">
                  <c:v>38961</c:v>
                </c:pt>
                <c:pt idx="63">
                  <c:v>38991</c:v>
                </c:pt>
                <c:pt idx="64">
                  <c:v>39022</c:v>
                </c:pt>
                <c:pt idx="65">
                  <c:v>39052</c:v>
                </c:pt>
                <c:pt idx="66">
                  <c:v>39083</c:v>
                </c:pt>
                <c:pt idx="67">
                  <c:v>39114</c:v>
                </c:pt>
                <c:pt idx="68">
                  <c:v>39142</c:v>
                </c:pt>
                <c:pt idx="69">
                  <c:v>39173</c:v>
                </c:pt>
                <c:pt idx="70">
                  <c:v>39203</c:v>
                </c:pt>
                <c:pt idx="71">
                  <c:v>39234</c:v>
                </c:pt>
                <c:pt idx="72">
                  <c:v>39264</c:v>
                </c:pt>
                <c:pt idx="73">
                  <c:v>39295</c:v>
                </c:pt>
                <c:pt idx="74">
                  <c:v>39326</c:v>
                </c:pt>
                <c:pt idx="75">
                  <c:v>39356</c:v>
                </c:pt>
                <c:pt idx="76">
                  <c:v>39387</c:v>
                </c:pt>
                <c:pt idx="77">
                  <c:v>39448</c:v>
                </c:pt>
                <c:pt idx="78">
                  <c:v>39448</c:v>
                </c:pt>
                <c:pt idx="79">
                  <c:v>39479</c:v>
                </c:pt>
                <c:pt idx="80">
                  <c:v>39508</c:v>
                </c:pt>
                <c:pt idx="81">
                  <c:v>39539</c:v>
                </c:pt>
                <c:pt idx="82">
                  <c:v>39569</c:v>
                </c:pt>
                <c:pt idx="83">
                  <c:v>39600</c:v>
                </c:pt>
                <c:pt idx="84">
                  <c:v>39630</c:v>
                </c:pt>
                <c:pt idx="85">
                  <c:v>39661</c:v>
                </c:pt>
                <c:pt idx="86">
                  <c:v>39692</c:v>
                </c:pt>
                <c:pt idx="87">
                  <c:v>39722</c:v>
                </c:pt>
                <c:pt idx="88">
                  <c:v>39753</c:v>
                </c:pt>
                <c:pt idx="89">
                  <c:v>39783</c:v>
                </c:pt>
                <c:pt idx="90">
                  <c:v>39814</c:v>
                </c:pt>
                <c:pt idx="91">
                  <c:v>39845</c:v>
                </c:pt>
                <c:pt idx="92">
                  <c:v>39873</c:v>
                </c:pt>
                <c:pt idx="93">
                  <c:v>39904</c:v>
                </c:pt>
                <c:pt idx="94">
                  <c:v>39934</c:v>
                </c:pt>
                <c:pt idx="95">
                  <c:v>39965</c:v>
                </c:pt>
                <c:pt idx="96">
                  <c:v>39995</c:v>
                </c:pt>
                <c:pt idx="97">
                  <c:v>40026</c:v>
                </c:pt>
                <c:pt idx="98">
                  <c:v>40057</c:v>
                </c:pt>
                <c:pt idx="99">
                  <c:v>40087</c:v>
                </c:pt>
                <c:pt idx="100">
                  <c:v>40118</c:v>
                </c:pt>
                <c:pt idx="101">
                  <c:v>40148</c:v>
                </c:pt>
                <c:pt idx="102">
                  <c:v>40179</c:v>
                </c:pt>
                <c:pt idx="103">
                  <c:v>40210</c:v>
                </c:pt>
                <c:pt idx="104">
                  <c:v>40238</c:v>
                </c:pt>
                <c:pt idx="105">
                  <c:v>40269</c:v>
                </c:pt>
                <c:pt idx="106">
                  <c:v>40299</c:v>
                </c:pt>
                <c:pt idx="107">
                  <c:v>40330</c:v>
                </c:pt>
                <c:pt idx="108">
                  <c:v>40360</c:v>
                </c:pt>
                <c:pt idx="109">
                  <c:v>40391</c:v>
                </c:pt>
                <c:pt idx="110">
                  <c:v>40422</c:v>
                </c:pt>
                <c:pt idx="111">
                  <c:v>40452</c:v>
                </c:pt>
                <c:pt idx="112">
                  <c:v>40483</c:v>
                </c:pt>
                <c:pt idx="113">
                  <c:v>40513</c:v>
                </c:pt>
                <c:pt idx="114">
                  <c:v>40544</c:v>
                </c:pt>
                <c:pt idx="115">
                  <c:v>40575</c:v>
                </c:pt>
                <c:pt idx="116">
                  <c:v>40603</c:v>
                </c:pt>
                <c:pt idx="117">
                  <c:v>40634</c:v>
                </c:pt>
                <c:pt idx="118">
                  <c:v>40664</c:v>
                </c:pt>
                <c:pt idx="119">
                  <c:v>40695</c:v>
                </c:pt>
                <c:pt idx="120">
                  <c:v>40725</c:v>
                </c:pt>
                <c:pt idx="121">
                  <c:v>40756</c:v>
                </c:pt>
                <c:pt idx="122">
                  <c:v>40787</c:v>
                </c:pt>
                <c:pt idx="123">
                  <c:v>40817</c:v>
                </c:pt>
                <c:pt idx="124">
                  <c:v>40848</c:v>
                </c:pt>
                <c:pt idx="125">
                  <c:v>40878</c:v>
                </c:pt>
                <c:pt idx="126">
                  <c:v>40909</c:v>
                </c:pt>
                <c:pt idx="127">
                  <c:v>40940</c:v>
                </c:pt>
                <c:pt idx="128">
                  <c:v>40969</c:v>
                </c:pt>
                <c:pt idx="129">
                  <c:v>41000</c:v>
                </c:pt>
                <c:pt idx="130">
                  <c:v>41030</c:v>
                </c:pt>
                <c:pt idx="131">
                  <c:v>41061</c:v>
                </c:pt>
                <c:pt idx="132">
                  <c:v>41091</c:v>
                </c:pt>
                <c:pt idx="133">
                  <c:v>41122</c:v>
                </c:pt>
                <c:pt idx="134">
                  <c:v>41153</c:v>
                </c:pt>
                <c:pt idx="135">
                  <c:v>41183</c:v>
                </c:pt>
                <c:pt idx="136">
                  <c:v>41214</c:v>
                </c:pt>
                <c:pt idx="137">
                  <c:v>41244</c:v>
                </c:pt>
                <c:pt idx="138">
                  <c:v>41275</c:v>
                </c:pt>
                <c:pt idx="139">
                  <c:v>41306</c:v>
                </c:pt>
                <c:pt idx="140">
                  <c:v>41334</c:v>
                </c:pt>
                <c:pt idx="141">
                  <c:v>41365</c:v>
                </c:pt>
                <c:pt idx="142">
                  <c:v>41395</c:v>
                </c:pt>
                <c:pt idx="143">
                  <c:v>41426</c:v>
                </c:pt>
                <c:pt idx="144">
                  <c:v>41456</c:v>
                </c:pt>
                <c:pt idx="145">
                  <c:v>41487</c:v>
                </c:pt>
                <c:pt idx="146">
                  <c:v>41518</c:v>
                </c:pt>
                <c:pt idx="147">
                  <c:v>41548</c:v>
                </c:pt>
                <c:pt idx="148">
                  <c:v>41579</c:v>
                </c:pt>
                <c:pt idx="149">
                  <c:v>41609</c:v>
                </c:pt>
                <c:pt idx="150">
                  <c:v>41640</c:v>
                </c:pt>
                <c:pt idx="151">
                  <c:v>41671</c:v>
                </c:pt>
                <c:pt idx="152">
                  <c:v>41699</c:v>
                </c:pt>
                <c:pt idx="153">
                  <c:v>41730</c:v>
                </c:pt>
                <c:pt idx="154">
                  <c:v>41760</c:v>
                </c:pt>
                <c:pt idx="155">
                  <c:v>41791</c:v>
                </c:pt>
                <c:pt idx="156">
                  <c:v>41821</c:v>
                </c:pt>
                <c:pt idx="157">
                  <c:v>41852</c:v>
                </c:pt>
                <c:pt idx="158">
                  <c:v>41883</c:v>
                </c:pt>
                <c:pt idx="159">
                  <c:v>41913</c:v>
                </c:pt>
                <c:pt idx="160">
                  <c:v>41944</c:v>
                </c:pt>
                <c:pt idx="161">
                  <c:v>41974</c:v>
                </c:pt>
                <c:pt idx="162">
                  <c:v>42005</c:v>
                </c:pt>
                <c:pt idx="163">
                  <c:v>42036</c:v>
                </c:pt>
                <c:pt idx="164">
                  <c:v>42064</c:v>
                </c:pt>
                <c:pt idx="165">
                  <c:v>42095</c:v>
                </c:pt>
                <c:pt idx="166">
                  <c:v>42153</c:v>
                </c:pt>
                <c:pt idx="167">
                  <c:v>42181</c:v>
                </c:pt>
                <c:pt idx="168">
                  <c:v>42216</c:v>
                </c:pt>
                <c:pt idx="169">
                  <c:v>42244</c:v>
                </c:pt>
                <c:pt idx="170">
                  <c:v>42272</c:v>
                </c:pt>
                <c:pt idx="171">
                  <c:v>42307</c:v>
                </c:pt>
                <c:pt idx="172">
                  <c:v>42335</c:v>
                </c:pt>
                <c:pt idx="173">
                  <c:v>42369</c:v>
                </c:pt>
                <c:pt idx="174">
                  <c:v>42398</c:v>
                </c:pt>
                <c:pt idx="175">
                  <c:v>42426</c:v>
                </c:pt>
                <c:pt idx="176">
                  <c:v>42458</c:v>
                </c:pt>
                <c:pt idx="177">
                  <c:v>42489</c:v>
                </c:pt>
                <c:pt idx="178">
                  <c:v>42517</c:v>
                </c:pt>
                <c:pt idx="179">
                  <c:v>42545</c:v>
                </c:pt>
                <c:pt idx="180">
                  <c:v>42580</c:v>
                </c:pt>
                <c:pt idx="181">
                  <c:v>42608</c:v>
                </c:pt>
                <c:pt idx="182">
                  <c:v>42643</c:v>
                </c:pt>
                <c:pt idx="183">
                  <c:v>42671</c:v>
                </c:pt>
                <c:pt idx="184">
                  <c:v>42699</c:v>
                </c:pt>
                <c:pt idx="185">
                  <c:v>42734</c:v>
                </c:pt>
                <c:pt idx="186">
                  <c:v>42762</c:v>
                </c:pt>
                <c:pt idx="187">
                  <c:v>42790</c:v>
                </c:pt>
                <c:pt idx="188">
                  <c:v>42825</c:v>
                </c:pt>
                <c:pt idx="189">
                  <c:v>42853</c:v>
                </c:pt>
                <c:pt idx="190">
                  <c:v>42881</c:v>
                </c:pt>
                <c:pt idx="191">
                  <c:v>42916</c:v>
                </c:pt>
              </c:numCache>
            </c:numRef>
          </c:cat>
          <c:val>
            <c:numRef>
              <c:f>Since1Aug01!$T$4:$T$195</c:f>
              <c:numCache>
                <c:formatCode>0.00%</c:formatCode>
                <c:ptCount val="192"/>
                <c:pt idx="1">
                  <c:v>7.9741404289037643E-3</c:v>
                </c:pt>
                <c:pt idx="2">
                  <c:v>1.6011867773387367E-2</c:v>
                </c:pt>
                <c:pt idx="3">
                  <c:v>2.4113689084445111E-2</c:v>
                </c:pt>
                <c:pt idx="4">
                  <c:v>3.228011545636722E-2</c:v>
                </c:pt>
                <c:pt idx="5">
                  <c:v>4.0511662058981379E-2</c:v>
                </c:pt>
                <c:pt idx="6">
                  <c:v>4.8808848170151631E-2</c:v>
                </c:pt>
                <c:pt idx="7">
                  <c:v>5.7172197208537279E-2</c:v>
                </c:pt>
                <c:pt idx="8">
                  <c:v>6.5602236766610922E-2</c:v>
                </c:pt>
                <c:pt idx="9">
                  <c:v>7.409949864394183E-2</c:v>
                </c:pt>
                <c:pt idx="10">
                  <c:v>8.2664518880743776E-2</c:v>
                </c:pt>
                <c:pt idx="11">
                  <c:v>9.1297837791690206E-2</c:v>
                </c:pt>
                <c:pt idx="12">
                  <c:v>0.10000000000000031</c:v>
                </c:pt>
                <c:pt idx="13">
                  <c:v>0.10877155447179443</c:v>
                </c:pt>
                <c:pt idx="14">
                  <c:v>0.11761305455072635</c:v>
                </c:pt>
                <c:pt idx="15">
                  <c:v>0.12652505799289004</c:v>
                </c:pt>
                <c:pt idx="16">
                  <c:v>0.13550812700200421</c:v>
                </c:pt>
                <c:pt idx="17">
                  <c:v>0.14456282826487987</c:v>
                </c:pt>
                <c:pt idx="18">
                  <c:v>0.15368973298716715</c:v>
                </c:pt>
                <c:pt idx="19">
                  <c:v>0.16288941692939152</c:v>
                </c:pt>
                <c:pt idx="20">
                  <c:v>0.17216246044327255</c:v>
                </c:pt>
                <c:pt idx="21">
                  <c:v>0.18150944850833661</c:v>
                </c:pt>
                <c:pt idx="22">
                  <c:v>0.19093097076881871</c:v>
                </c:pt>
                <c:pt idx="23">
                  <c:v>0.2004276215708598</c:v>
                </c:pt>
                <c:pt idx="24">
                  <c:v>0.21000000000000085</c:v>
                </c:pt>
                <c:pt idx="25">
                  <c:v>0.21964870991897434</c:v>
                </c:pt>
                <c:pt idx="26">
                  <c:v>0.22937436000579958</c:v>
                </c:pt>
                <c:pt idx="27">
                  <c:v>0.23917756379217958</c:v>
                </c:pt>
                <c:pt idx="28">
                  <c:v>0.24905893970220538</c:v>
                </c:pt>
                <c:pt idx="29">
                  <c:v>0.25901911109136844</c:v>
                </c:pt>
                <c:pt idx="30">
                  <c:v>0.26414851079593338</c:v>
                </c:pt>
                <c:pt idx="31">
                  <c:v>0.26929880830983088</c:v>
                </c:pt>
                <c:pt idx="32">
                  <c:v>0.27447008877332246</c:v>
                </c:pt>
                <c:pt idx="33">
                  <c:v>0.27966243767354215</c:v>
                </c:pt>
                <c:pt idx="34">
                  <c:v>0.28487594084590939</c:v>
                </c:pt>
                <c:pt idx="35">
                  <c:v>0.29011068447554722</c:v>
                </c:pt>
                <c:pt idx="36">
                  <c:v>0.2953667550987078</c:v>
                </c:pt>
                <c:pt idx="37">
                  <c:v>0.30064423960420261</c:v>
                </c:pt>
                <c:pt idx="38">
                  <c:v>0.30594322523483952</c:v>
                </c:pt>
                <c:pt idx="39">
                  <c:v>0.31126379958886341</c:v>
                </c:pt>
                <c:pt idx="40">
                  <c:v>0.31660605062140545</c:v>
                </c:pt>
                <c:pt idx="41">
                  <c:v>0.32197006664593752</c:v>
                </c:pt>
                <c:pt idx="42">
                  <c:v>0.32735593633573079</c:v>
                </c:pt>
                <c:pt idx="43">
                  <c:v>0.33276374872532299</c:v>
                </c:pt>
                <c:pt idx="44">
                  <c:v>0.33819359321198927</c:v>
                </c:pt>
                <c:pt idx="45">
                  <c:v>0.34364555955722009</c:v>
                </c:pt>
                <c:pt idx="46">
                  <c:v>0.34911973788820583</c:v>
                </c:pt>
                <c:pt idx="47">
                  <c:v>0.35461621869932536</c:v>
                </c:pt>
                <c:pt idx="48">
                  <c:v>0.3601350928536442</c:v>
                </c:pt>
                <c:pt idx="49">
                  <c:v>0.36567645158441398</c:v>
                </c:pt>
                <c:pt idx="50">
                  <c:v>0.37124038649658253</c:v>
                </c:pt>
                <c:pt idx="51">
                  <c:v>0.3768269895683074</c:v>
                </c:pt>
                <c:pt idx="52">
                  <c:v>0.38243635315247637</c:v>
                </c:pt>
                <c:pt idx="53">
                  <c:v>0.38806856997823491</c:v>
                </c:pt>
                <c:pt idx="54">
                  <c:v>0.3937237331525183</c:v>
                </c:pt>
                <c:pt idx="55">
                  <c:v>0.39940193616159014</c:v>
                </c:pt>
                <c:pt idx="56">
                  <c:v>0.4051032728725894</c:v>
                </c:pt>
                <c:pt idx="57">
                  <c:v>0.41082783753508179</c:v>
                </c:pt>
                <c:pt idx="58">
                  <c:v>0.41657572478261673</c:v>
                </c:pt>
                <c:pt idx="59">
                  <c:v>0.42234702963429238</c:v>
                </c:pt>
                <c:pt idx="60">
                  <c:v>0.42814184749632722</c:v>
                </c:pt>
                <c:pt idx="61">
                  <c:v>0.43396027416363547</c:v>
                </c:pt>
                <c:pt idx="62">
                  <c:v>0.4398024058214125</c:v>
                </c:pt>
                <c:pt idx="63">
                  <c:v>0.44566833904672354</c:v>
                </c:pt>
                <c:pt idx="64">
                  <c:v>0.4515581708101013</c:v>
                </c:pt>
                <c:pt idx="65">
                  <c:v>0.45747199847714759</c:v>
                </c:pt>
                <c:pt idx="66">
                  <c:v>0.46608892749081887</c:v>
                </c:pt>
                <c:pt idx="67">
                  <c:v>0.47475680188505609</c:v>
                </c:pt>
                <c:pt idx="68">
                  <c:v>0.48347592286134233</c:v>
                </c:pt>
                <c:pt idx="69">
                  <c:v>0.49224659340193799</c:v>
                </c:pt>
                <c:pt idx="70">
                  <c:v>0.50106911828040746</c:v>
                </c:pt>
                <c:pt idx="71">
                  <c:v>0.50994380407221085</c:v>
                </c:pt>
                <c:pt idx="72">
                  <c:v>0.51887095916535686</c:v>
                </c:pt>
                <c:pt idx="73">
                  <c:v>0.52785089377111927</c:v>
                </c:pt>
                <c:pt idx="74">
                  <c:v>0.5368839199348161</c:v>
                </c:pt>
                <c:pt idx="75">
                  <c:v>0.54597035154665385</c:v>
                </c:pt>
                <c:pt idx="76">
                  <c:v>0.55511050435263343</c:v>
                </c:pt>
                <c:pt idx="77">
                  <c:v>0.56430469596552379</c:v>
                </c:pt>
                <c:pt idx="78">
                  <c:v>0.57219064268191655</c:v>
                </c:pt>
                <c:pt idx="79">
                  <c:v>0.58011634390123579</c:v>
                </c:pt>
                <c:pt idx="80">
                  <c:v>0.58808200003321809</c:v>
                </c:pt>
                <c:pt idx="81">
                  <c:v>0.5960878124979021</c:v>
                </c:pt>
                <c:pt idx="82">
                  <c:v>0.6041339837307218</c:v>
                </c:pt>
                <c:pt idx="83">
                  <c:v>0.61222071718762483</c:v>
                </c:pt>
                <c:pt idx="84">
                  <c:v>0.62034821735021861</c:v>
                </c:pt>
                <c:pt idx="85">
                  <c:v>0.62851668973093933</c:v>
                </c:pt>
                <c:pt idx="86">
                  <c:v>0.63672634087824842</c:v>
                </c:pt>
                <c:pt idx="87">
                  <c:v>0.64497737838185687</c:v>
                </c:pt>
                <c:pt idx="88">
                  <c:v>0.65327001087797298</c:v>
                </c:pt>
                <c:pt idx="89">
                  <c:v>0.66160444805457863</c:v>
                </c:pt>
                <c:pt idx="90">
                  <c:v>0.66837403025541353</c:v>
                </c:pt>
                <c:pt idx="91">
                  <c:v>0.67517119257209846</c:v>
                </c:pt>
                <c:pt idx="92">
                  <c:v>0.68199604736943908</c:v>
                </c:pt>
                <c:pt idx="93">
                  <c:v>0.68884870747002935</c:v>
                </c:pt>
                <c:pt idx="94">
                  <c:v>0.69572928615611684</c:v>
                </c:pt>
                <c:pt idx="95">
                  <c:v>0.70263789717147462</c:v>
                </c:pt>
                <c:pt idx="96">
                  <c:v>0.70957465472328174</c:v>
                </c:pt>
                <c:pt idx="97">
                  <c:v>0.71653967348401237</c:v>
                </c:pt>
                <c:pt idx="98">
                  <c:v>0.72353306859332944</c:v>
                </c:pt>
                <c:pt idx="99">
                  <c:v>0.73055495565998996</c:v>
                </c:pt>
                <c:pt idx="100">
                  <c:v>0.73760545076375483</c:v>
                </c:pt>
                <c:pt idx="101">
                  <c:v>0.74468467045730846</c:v>
                </c:pt>
                <c:pt idx="102">
                  <c:v>0.75179273176818517</c:v>
                </c:pt>
                <c:pt idx="103">
                  <c:v>0.75892975220070436</c:v>
                </c:pt>
                <c:pt idx="104">
                  <c:v>0.76609584973791178</c:v>
                </c:pt>
                <c:pt idx="105">
                  <c:v>0.77329114284353184</c:v>
                </c:pt>
                <c:pt idx="106">
                  <c:v>0.78051575046392374</c:v>
                </c:pt>
                <c:pt idx="107">
                  <c:v>0.78776979203004949</c:v>
                </c:pt>
                <c:pt idx="108">
                  <c:v>0.79505338745944698</c:v>
                </c:pt>
                <c:pt idx="109">
                  <c:v>0.80236665715821398</c:v>
                </c:pt>
                <c:pt idx="110">
                  <c:v>0.80970972202299718</c:v>
                </c:pt>
                <c:pt idx="111">
                  <c:v>0.81708270344299083</c:v>
                </c:pt>
                <c:pt idx="112">
                  <c:v>0.82448572330194403</c:v>
                </c:pt>
                <c:pt idx="113">
                  <c:v>0.83191890398017532</c:v>
                </c:pt>
                <c:pt idx="114">
                  <c:v>0.83938236835659619</c:v>
                </c:pt>
                <c:pt idx="115">
                  <c:v>0.84687623981074123</c:v>
                </c:pt>
                <c:pt idx="116">
                  <c:v>0.85440064222480916</c:v>
                </c:pt>
                <c:pt idx="117">
                  <c:v>0.86195569998570987</c:v>
                </c:pt>
                <c:pt idx="118">
                  <c:v>0.86954153798712119</c:v>
                </c:pt>
                <c:pt idx="119">
                  <c:v>0.87715828163155329</c:v>
                </c:pt>
                <c:pt idx="120">
                  <c:v>0.88480605683242097</c:v>
                </c:pt>
                <c:pt idx="121">
                  <c:v>0.89248499001612625</c:v>
                </c:pt>
                <c:pt idx="122">
                  <c:v>0.90019520812414844</c:v>
                </c:pt>
                <c:pt idx="123">
                  <c:v>0.90793683861514163</c:v>
                </c:pt>
                <c:pt idx="124">
                  <c:v>0.91571000946704229</c:v>
                </c:pt>
                <c:pt idx="125">
                  <c:v>0.92351484917918536</c:v>
                </c:pt>
                <c:pt idx="126">
                  <c:v>0.93135148677442681</c:v>
                </c:pt>
                <c:pt idx="127">
                  <c:v>0.93922005180127921</c:v>
                </c:pt>
                <c:pt idx="128">
                  <c:v>0.94712067433605052</c:v>
                </c:pt>
                <c:pt idx="129">
                  <c:v>0.95505348498499654</c:v>
                </c:pt>
                <c:pt idx="130">
                  <c:v>0.96301861488647833</c:v>
                </c:pt>
                <c:pt idx="131">
                  <c:v>0.97101619571313158</c:v>
                </c:pt>
                <c:pt idx="132">
                  <c:v>0.97904635967404263</c:v>
                </c:pt>
                <c:pt idx="133">
                  <c:v>0.98710923951693341</c:v>
                </c:pt>
                <c:pt idx="134">
                  <c:v>0.99520496853035656</c:v>
                </c:pt>
                <c:pt idx="135">
                  <c:v>1.0033336805458997</c:v>
                </c:pt>
                <c:pt idx="136">
                  <c:v>1.0114955099403953</c:v>
                </c:pt>
                <c:pt idx="137">
                  <c:v>1.0196905916381453</c:v>
                </c:pt>
                <c:pt idx="138">
                  <c:v>1.027919061113149</c:v>
                </c:pt>
                <c:pt idx="139">
                  <c:v>1.0361810543913439</c:v>
                </c:pt>
                <c:pt idx="140">
                  <c:v>1.0444767080528541</c:v>
                </c:pt>
                <c:pt idx="141">
                  <c:v>1.0528061592342475</c:v>
                </c:pt>
                <c:pt idx="142">
                  <c:v>1.0611695456308032</c:v>
                </c:pt>
                <c:pt idx="143">
                  <c:v>1.0695670054987896</c:v>
                </c:pt>
                <c:pt idx="144">
                  <c:v>1.0779986776577459</c:v>
                </c:pt>
                <c:pt idx="145">
                  <c:v>1.0864647014927811</c:v>
                </c:pt>
                <c:pt idx="146">
                  <c:v>1.0949652169568758</c:v>
                </c:pt>
                <c:pt idx="147">
                  <c:v>1.1035003645731956</c:v>
                </c:pt>
                <c:pt idx="148">
                  <c:v>1.112070285437416</c:v>
                </c:pt>
                <c:pt idx="149">
                  <c:v>1.1206751212200539</c:v>
                </c:pt>
                <c:pt idx="150">
                  <c:v>1.129315014168808</c:v>
                </c:pt>
                <c:pt idx="151">
                  <c:v>1.1379901071109124</c:v>
                </c:pt>
                <c:pt idx="152">
                  <c:v>1.146700543455498</c:v>
                </c:pt>
                <c:pt idx="153">
                  <c:v>1.155446467195961</c:v>
                </c:pt>
                <c:pt idx="154">
                  <c:v>1.164228022912345</c:v>
                </c:pt>
                <c:pt idx="155">
                  <c:v>1.1730453557737301</c:v>
                </c:pt>
                <c:pt idx="156">
                  <c:v>1.1818986115406345</c:v>
                </c:pt>
                <c:pt idx="157">
                  <c:v>1.1907879365674217</c:v>
                </c:pt>
                <c:pt idx="158">
                  <c:v>1.1997134778047207</c:v>
                </c:pt>
                <c:pt idx="159">
                  <c:v>1.2086753828018568</c:v>
                </c:pt>
                <c:pt idx="160">
                  <c:v>1.2176737997092886</c:v>
                </c:pt>
                <c:pt idx="161">
                  <c:v>1.2267088772810579</c:v>
                </c:pt>
                <c:pt idx="162">
                  <c:v>1.2357807648772496</c:v>
                </c:pt>
                <c:pt idx="163">
                  <c:v>1.2448896124664599</c:v>
                </c:pt>
                <c:pt idx="164">
                  <c:v>1.2540355706282744</c:v>
                </c:pt>
                <c:pt idx="165">
                  <c:v>1.2632187905557606</c:v>
                </c:pt>
                <c:pt idx="166">
                  <c:v>1.2724394240579637</c:v>
                </c:pt>
                <c:pt idx="167">
                  <c:v>1.281697623562418</c:v>
                </c:pt>
                <c:pt idx="168">
                  <c:v>1.2909935421176679</c:v>
                </c:pt>
                <c:pt idx="169">
                  <c:v>1.3003273333957939</c:v>
                </c:pt>
                <c:pt idx="170">
                  <c:v>1.3096991516949585</c:v>
                </c:pt>
                <c:pt idx="171">
                  <c:v>1.3191091519419511</c:v>
                </c:pt>
                <c:pt idx="172">
                  <c:v>1.3285574896947545</c:v>
                </c:pt>
                <c:pt idx="173">
                  <c:v>1.3380443211451127</c:v>
                </c:pt>
                <c:pt idx="174">
                  <c:v>1.3475698031211136</c:v>
                </c:pt>
                <c:pt idx="175">
                  <c:v>1.3571340930897842</c:v>
                </c:pt>
                <c:pt idx="176">
                  <c:v>1.3667373491596897</c:v>
                </c:pt>
                <c:pt idx="177">
                  <c:v>1.3763797300835501</c:v>
                </c:pt>
                <c:pt idx="178">
                  <c:v>1.3860613952608634</c:v>
                </c:pt>
                <c:pt idx="179">
                  <c:v>1.3957825047405406</c:v>
                </c:pt>
                <c:pt idx="180">
                  <c:v>1.4055432192235529</c:v>
                </c:pt>
                <c:pt idx="181">
                  <c:v>1.4153437000655855</c:v>
                </c:pt>
                <c:pt idx="182">
                  <c:v>1.4251841092797077</c:v>
                </c:pt>
                <c:pt idx="183">
                  <c:v>1.4350646095390505</c:v>
                </c:pt>
                <c:pt idx="184">
                  <c:v>1.4449853641794941</c:v>
                </c:pt>
                <c:pt idx="185">
                  <c:v>1.4549465372023698</c:v>
                </c:pt>
                <c:pt idx="186">
                  <c:v>1.4649482932771711</c:v>
                </c:pt>
                <c:pt idx="187">
                  <c:v>1.4749907977442751</c:v>
                </c:pt>
                <c:pt idx="188">
                  <c:v>1.4850742166176758</c:v>
                </c:pt>
                <c:pt idx="189">
                  <c:v>1.4951987165877294</c:v>
                </c:pt>
                <c:pt idx="190">
                  <c:v>1.505364465023908</c:v>
                </c:pt>
                <c:pt idx="191">
                  <c:v>1.5155716299775697</c:v>
                </c:pt>
              </c:numCache>
            </c:numRef>
          </c:val>
          <c:smooth val="1"/>
        </c:ser>
        <c:dLbls>
          <c:showLegendKey val="0"/>
          <c:showVal val="0"/>
          <c:showCatName val="0"/>
          <c:showSerName val="0"/>
          <c:showPercent val="0"/>
          <c:showBubbleSize val="0"/>
        </c:dLbls>
        <c:marker val="1"/>
        <c:smooth val="0"/>
        <c:axId val="118781056"/>
        <c:axId val="118782592"/>
      </c:lineChart>
      <c:dateAx>
        <c:axId val="118781056"/>
        <c:scaling>
          <c:orientation val="minMax"/>
          <c:max val="42916"/>
          <c:min val="37073"/>
        </c:scaling>
        <c:delete val="0"/>
        <c:axPos val="b"/>
        <c:numFmt formatCode="[$-409]mmm\-yy;@" sourceLinked="0"/>
        <c:majorTickMark val="out"/>
        <c:minorTickMark val="none"/>
        <c:tickLblPos val="low"/>
        <c:spPr>
          <a:ln w="3175">
            <a:solidFill>
              <a:schemeClr val="bg1">
                <a:lumMod val="75000"/>
              </a:schemeClr>
            </a:solidFill>
            <a:prstDash val="solid"/>
          </a:ln>
        </c:spPr>
        <c:txPr>
          <a:bodyPr rot="-5400000" vert="horz"/>
          <a:lstStyle/>
          <a:p>
            <a:pPr>
              <a:defRPr sz="1200" b="0" i="0" u="none" strike="noStrike" baseline="0">
                <a:solidFill>
                  <a:srgbClr val="000000"/>
                </a:solidFill>
                <a:latin typeface="Calibri"/>
                <a:ea typeface="Calibri"/>
                <a:cs typeface="Calibri"/>
              </a:defRPr>
            </a:pPr>
            <a:endParaRPr lang="en-US"/>
          </a:p>
        </c:txPr>
        <c:crossAx val="118782592"/>
        <c:crossesAt val="0"/>
        <c:auto val="0"/>
        <c:lblOffset val="100"/>
        <c:baseTimeUnit val="days"/>
        <c:majorUnit val="13"/>
        <c:majorTimeUnit val="months"/>
        <c:minorUnit val="7"/>
        <c:minorTimeUnit val="months"/>
      </c:dateAx>
      <c:valAx>
        <c:axId val="118782592"/>
        <c:scaling>
          <c:orientation val="minMax"/>
          <c:max val="3.6"/>
          <c:min val="-0.30000000000000004"/>
        </c:scaling>
        <c:delete val="0"/>
        <c:axPos val="l"/>
        <c:majorGridlines/>
        <c:numFmt formatCode="0%" sourceLinked="0"/>
        <c:majorTickMark val="out"/>
        <c:minorTickMark val="none"/>
        <c:tickLblPos val="nextTo"/>
        <c:spPr>
          <a:ln w="3175">
            <a:solidFill>
              <a:schemeClr val="bg1">
                <a:lumMod val="75000"/>
              </a:schemeClr>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118781056"/>
        <c:crossesAt val="1218"/>
        <c:crossBetween val="midCat"/>
        <c:majorUnit val="0.30000000000000004"/>
        <c:minorUnit val="0.1"/>
      </c:valAx>
      <c:spPr>
        <a:noFill/>
        <a:ln w="6350">
          <a:solidFill>
            <a:schemeClr val="bg1">
              <a:lumMod val="85000"/>
            </a:schemeClr>
          </a:solidFill>
        </a:ln>
      </c:spPr>
    </c:plotArea>
    <c:legend>
      <c:legendPos val="b"/>
      <c:layout>
        <c:manualLayout>
          <c:xMode val="edge"/>
          <c:yMode val="edge"/>
          <c:x val="0.10261579448700914"/>
          <c:y val="0.91644541420274261"/>
          <c:w val="0.8422433686483598"/>
          <c:h val="5.8947390612318018E-2"/>
        </c:manualLayout>
      </c:layout>
      <c:overlay val="0"/>
      <c:spPr>
        <a:solidFill>
          <a:srgbClr val="FFFFFF"/>
        </a:solidFill>
        <a:ln w="3175">
          <a:no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17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0.90912</cdr:x>
      <cdr:y>0.11189</cdr:y>
    </cdr:from>
    <cdr:to>
      <cdr:x>1</cdr:x>
      <cdr:y>0.17588</cdr:y>
    </cdr:to>
    <cdr:sp macro="" textlink="">
      <cdr:nvSpPr>
        <cdr:cNvPr id="116750" name="Text Box 14"/>
        <cdr:cNvSpPr txBox="1">
          <a:spLocks xmlns:a="http://schemas.openxmlformats.org/drawingml/2006/main" noChangeArrowheads="1"/>
        </cdr:cNvSpPr>
      </cdr:nvSpPr>
      <cdr:spPr bwMode="auto">
        <a:xfrm xmlns:a="http://schemas.openxmlformats.org/drawingml/2006/main">
          <a:off x="6164645" y="398839"/>
          <a:ext cx="616248" cy="2281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r" rtl="0">
            <a:defRPr sz="1000"/>
          </a:pPr>
          <a:r>
            <a:rPr lang="en-US" sz="1100" b="1" i="0" u="none" strike="noStrike" baseline="0">
              <a:solidFill>
                <a:srgbClr val="04400B"/>
              </a:solidFill>
              <a:latin typeface="+mn-lt"/>
              <a:cs typeface="Arial"/>
            </a:rPr>
            <a:t>+</a:t>
          </a:r>
          <a:r>
            <a:rPr lang="en-US" sz="1100" b="1" i="0" u="none" strike="noStrike" baseline="0">
              <a:solidFill>
                <a:srgbClr val="04400B"/>
              </a:solidFill>
              <a:latin typeface="Arial" panose="020B0604020202020204" pitchFamily="34" charset="0"/>
              <a:cs typeface="Arial" panose="020B0604020202020204" pitchFamily="34" charset="0"/>
            </a:rPr>
            <a:t>449.01</a:t>
          </a:r>
          <a:r>
            <a:rPr lang="en-US" sz="1100" b="1" i="0" u="none" strike="noStrike" baseline="0">
              <a:solidFill>
                <a:srgbClr val="04400B"/>
              </a:solidFill>
              <a:latin typeface="+mn-lt"/>
              <a:cs typeface="Arial"/>
            </a:rPr>
            <a:t>%</a:t>
          </a:r>
        </a:p>
      </cdr:txBody>
    </cdr:sp>
  </cdr:relSizeAnchor>
  <cdr:relSizeAnchor xmlns:cdr="http://schemas.openxmlformats.org/drawingml/2006/chartDrawing">
    <cdr:from>
      <cdr:x>0.88824</cdr:x>
      <cdr:y>0.65924</cdr:y>
    </cdr:from>
    <cdr:to>
      <cdr:x>0.97906</cdr:x>
      <cdr:y>0.73165</cdr:y>
    </cdr:to>
    <cdr:sp macro="" textlink="">
      <cdr:nvSpPr>
        <cdr:cNvPr id="116747" name="Text Box 11"/>
        <cdr:cNvSpPr txBox="1">
          <a:spLocks xmlns:a="http://schemas.openxmlformats.org/drawingml/2006/main" noChangeArrowheads="1"/>
        </cdr:cNvSpPr>
      </cdr:nvSpPr>
      <cdr:spPr bwMode="auto">
        <a:xfrm xmlns:a="http://schemas.openxmlformats.org/drawingml/2006/main">
          <a:off x="6023071" y="2684255"/>
          <a:ext cx="615841" cy="2947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100" b="1" i="0" u="none" strike="noStrike" baseline="0">
              <a:solidFill>
                <a:srgbClr val="04400B"/>
              </a:solidFill>
              <a:latin typeface="+mn-lt"/>
              <a:cs typeface="Arial"/>
            </a:rPr>
            <a:t>+</a:t>
          </a:r>
          <a:r>
            <a:rPr lang="en-US" sz="1100" b="1" i="0" u="none" strike="noStrike" baseline="0">
              <a:solidFill>
                <a:srgbClr val="04400B"/>
              </a:solidFill>
              <a:latin typeface="Arial" panose="020B0604020202020204" pitchFamily="34" charset="0"/>
              <a:cs typeface="Arial" panose="020B0604020202020204" pitchFamily="34" charset="0"/>
            </a:rPr>
            <a:t>30.21</a:t>
          </a:r>
          <a:r>
            <a:rPr lang="en-US" sz="1100" b="1" i="0" u="none" strike="noStrike" baseline="0">
              <a:solidFill>
                <a:srgbClr val="04400B"/>
              </a:solidFill>
              <a:latin typeface="+mn-lt"/>
              <a:cs typeface="Arial"/>
            </a:rPr>
            <a:t>%</a:t>
          </a:r>
        </a:p>
      </cdr:txBody>
    </cdr:sp>
  </cdr:relSizeAnchor>
  <cdr:relSizeAnchor xmlns:cdr="http://schemas.openxmlformats.org/drawingml/2006/chartDrawing">
    <cdr:from>
      <cdr:x>0.90401</cdr:x>
      <cdr:y>0.54783</cdr:y>
    </cdr:from>
    <cdr:to>
      <cdr:x>0.99025</cdr:x>
      <cdr:y>0.61177</cdr:y>
    </cdr:to>
    <cdr:sp macro="" textlink="">
      <cdr:nvSpPr>
        <cdr:cNvPr id="116748" name="Text Box 12"/>
        <cdr:cNvSpPr txBox="1">
          <a:spLocks xmlns:a="http://schemas.openxmlformats.org/drawingml/2006/main" noChangeArrowheads="1"/>
        </cdr:cNvSpPr>
      </cdr:nvSpPr>
      <cdr:spPr bwMode="auto">
        <a:xfrm xmlns:a="http://schemas.openxmlformats.org/drawingml/2006/main">
          <a:off x="6130012" y="2230625"/>
          <a:ext cx="584784" cy="2603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100" b="1" i="0" u="none" strike="noStrike" baseline="0">
              <a:solidFill>
                <a:srgbClr val="04400B"/>
              </a:solidFill>
              <a:latin typeface="+mn-lt"/>
              <a:cs typeface="Arial"/>
            </a:rPr>
            <a:t>+</a:t>
          </a:r>
          <a:r>
            <a:rPr lang="en-US" sz="1100" b="1" i="0" u="none" strike="noStrike" baseline="0">
              <a:solidFill>
                <a:srgbClr val="04400B"/>
              </a:solidFill>
              <a:latin typeface="Arial" panose="020B0604020202020204" pitchFamily="34" charset="0"/>
              <a:cs typeface="Arial" panose="020B0604020202020204" pitchFamily="34" charset="0"/>
            </a:rPr>
            <a:t>64.62</a:t>
          </a:r>
          <a:r>
            <a:rPr lang="en-US" sz="1100" b="1" i="0" u="none" strike="noStrike" baseline="0">
              <a:solidFill>
                <a:srgbClr val="04400B"/>
              </a:solidFill>
              <a:latin typeface="+mn-lt"/>
              <a:cs typeface="Aria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0.90305</cdr:x>
      <cdr:y>0.12158</cdr:y>
    </cdr:from>
    <cdr:to>
      <cdr:x>0.99357</cdr:x>
      <cdr:y>0.1631</cdr:y>
    </cdr:to>
    <cdr:sp macro="" textlink="">
      <cdr:nvSpPr>
        <cdr:cNvPr id="33794" name="Text Box 2"/>
        <cdr:cNvSpPr txBox="1">
          <a:spLocks xmlns:a="http://schemas.openxmlformats.org/drawingml/2006/main" noChangeArrowheads="1"/>
        </cdr:cNvSpPr>
      </cdr:nvSpPr>
      <cdr:spPr bwMode="auto">
        <a:xfrm xmlns:a="http://schemas.openxmlformats.org/drawingml/2006/main">
          <a:off x="6610769" y="576586"/>
          <a:ext cx="662651" cy="1969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200" b="1" i="0" u="none" strike="noStrike" baseline="0">
              <a:solidFill>
                <a:srgbClr val="003300"/>
              </a:solidFill>
              <a:latin typeface="Calibri"/>
              <a:cs typeface="Calibri"/>
            </a:rPr>
            <a:t>+296.72%</a:t>
          </a:r>
        </a:p>
      </cdr:txBody>
    </cdr:sp>
  </cdr:relSizeAnchor>
  <cdr:relSizeAnchor xmlns:cdr="http://schemas.openxmlformats.org/drawingml/2006/chartDrawing">
    <cdr:from>
      <cdr:x>0.90775</cdr:x>
      <cdr:y>0.46077</cdr:y>
    </cdr:from>
    <cdr:to>
      <cdr:x>0.99874</cdr:x>
      <cdr:y>0.51433</cdr:y>
    </cdr:to>
    <cdr:sp macro="" textlink="">
      <cdr:nvSpPr>
        <cdr:cNvPr id="33795" name="Text Box 3"/>
        <cdr:cNvSpPr txBox="1">
          <a:spLocks xmlns:a="http://schemas.openxmlformats.org/drawingml/2006/main" noChangeArrowheads="1"/>
        </cdr:cNvSpPr>
      </cdr:nvSpPr>
      <cdr:spPr bwMode="auto">
        <a:xfrm xmlns:a="http://schemas.openxmlformats.org/drawingml/2006/main">
          <a:off x="6645207" y="2185153"/>
          <a:ext cx="666091" cy="25400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200" b="1" i="0" u="none" strike="noStrike" baseline="0">
              <a:solidFill>
                <a:srgbClr val="003300"/>
              </a:solidFill>
              <a:latin typeface="Calibri"/>
              <a:cs typeface="Calibri"/>
            </a:rPr>
            <a:t>+151.56%</a:t>
          </a:r>
        </a:p>
      </cdr:txBody>
    </cdr:sp>
  </cdr:relSizeAnchor>
  <cdr:relSizeAnchor xmlns:cdr="http://schemas.openxmlformats.org/drawingml/2006/chartDrawing">
    <cdr:from>
      <cdr:x>0.90891</cdr:x>
      <cdr:y>0.2645</cdr:y>
    </cdr:from>
    <cdr:to>
      <cdr:x>1</cdr:x>
      <cdr:y>0.30826</cdr:y>
    </cdr:to>
    <cdr:sp macro="" textlink="">
      <cdr:nvSpPr>
        <cdr:cNvPr id="33796" name="Text Box 4"/>
        <cdr:cNvSpPr txBox="1">
          <a:spLocks xmlns:a="http://schemas.openxmlformats.org/drawingml/2006/main" noChangeArrowheads="1"/>
        </cdr:cNvSpPr>
      </cdr:nvSpPr>
      <cdr:spPr bwMode="auto">
        <a:xfrm xmlns:a="http://schemas.openxmlformats.org/drawingml/2006/main">
          <a:off x="6653668" y="1254348"/>
          <a:ext cx="666823" cy="207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200" b="1" i="0" u="none" strike="noStrike" baseline="0">
              <a:solidFill>
                <a:srgbClr val="003300"/>
              </a:solidFill>
              <a:latin typeface="Calibri"/>
              <a:cs typeface="Calibri"/>
            </a:rPr>
            <a:t>+221.62</a:t>
          </a:r>
        </a:p>
      </cdr:txBody>
    </cdr:sp>
  </cdr:relSizeAnchor>
  <cdr:relSizeAnchor xmlns:cdr="http://schemas.openxmlformats.org/drawingml/2006/chartDrawing">
    <cdr:from>
      <cdr:x>0.07055</cdr:x>
      <cdr:y>0.85227</cdr:y>
    </cdr:from>
    <cdr:to>
      <cdr:x>0.10713</cdr:x>
      <cdr:y>0.9393</cdr:y>
    </cdr:to>
    <cdr:sp macro="" textlink="">
      <cdr:nvSpPr>
        <cdr:cNvPr id="13" name="TextBox 1"/>
        <cdr:cNvSpPr txBox="1"/>
      </cdr:nvSpPr>
      <cdr:spPr>
        <a:xfrm xmlns:a="http://schemas.openxmlformats.org/drawingml/2006/main" rot="16200000">
          <a:off x="443988" y="4114271"/>
          <a:ext cx="412730" cy="26778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MY" sz="1100"/>
            <a:t>End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3" y="5"/>
            <a:ext cx="29502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t" anchorCtr="0" compatLnSpc="1">
            <a:prstTxWarp prst="textNoShape">
              <a:avLst/>
            </a:prstTxWarp>
          </a:bodyPr>
          <a:lstStyle>
            <a:lvl1pPr>
              <a:defRPr sz="1100" b="0">
                <a:solidFill>
                  <a:schemeClr val="tx1"/>
                </a:solidFill>
              </a:defRPr>
            </a:lvl1pPr>
          </a:lstStyle>
          <a:p>
            <a:endParaRPr lang="en-US" dirty="0"/>
          </a:p>
        </p:txBody>
      </p:sp>
      <p:sp>
        <p:nvSpPr>
          <p:cNvPr id="88067" name="Rectangle 3"/>
          <p:cNvSpPr>
            <a:spLocks noGrp="1" noChangeArrowheads="1"/>
          </p:cNvSpPr>
          <p:nvPr>
            <p:ph type="dt" sz="quarter" idx="1"/>
          </p:nvPr>
        </p:nvSpPr>
        <p:spPr bwMode="auto">
          <a:xfrm>
            <a:off x="3856943" y="5"/>
            <a:ext cx="2948674"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t" anchorCtr="0" compatLnSpc="1">
            <a:prstTxWarp prst="textNoShape">
              <a:avLst/>
            </a:prstTxWarp>
          </a:bodyPr>
          <a:lstStyle>
            <a:lvl1pPr algn="r">
              <a:defRPr sz="1100" b="0">
                <a:solidFill>
                  <a:schemeClr val="tx1"/>
                </a:solidFill>
              </a:defRPr>
            </a:lvl1pPr>
          </a:lstStyle>
          <a:p>
            <a:endParaRPr lang="en-US" dirty="0"/>
          </a:p>
        </p:txBody>
      </p:sp>
      <p:sp>
        <p:nvSpPr>
          <p:cNvPr id="88068" name="Rectangle 4"/>
          <p:cNvSpPr>
            <a:spLocks noGrp="1" noChangeArrowheads="1"/>
          </p:cNvSpPr>
          <p:nvPr>
            <p:ph type="ftr" sz="quarter" idx="2"/>
          </p:nvPr>
        </p:nvSpPr>
        <p:spPr bwMode="auto">
          <a:xfrm>
            <a:off x="13" y="9440878"/>
            <a:ext cx="2950262"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b" anchorCtr="0" compatLnSpc="1">
            <a:prstTxWarp prst="textNoShape">
              <a:avLst/>
            </a:prstTxWarp>
          </a:bodyPr>
          <a:lstStyle>
            <a:lvl1pPr>
              <a:defRPr sz="1100" b="0">
                <a:solidFill>
                  <a:schemeClr val="tx1"/>
                </a:solidFill>
              </a:defRPr>
            </a:lvl1pPr>
          </a:lstStyle>
          <a:p>
            <a:endParaRPr lang="en-US" dirty="0"/>
          </a:p>
        </p:txBody>
      </p:sp>
      <p:sp>
        <p:nvSpPr>
          <p:cNvPr id="88069" name="Rectangle 5"/>
          <p:cNvSpPr>
            <a:spLocks noGrp="1" noChangeArrowheads="1"/>
          </p:cNvSpPr>
          <p:nvPr>
            <p:ph type="sldNum" sz="quarter" idx="3"/>
          </p:nvPr>
        </p:nvSpPr>
        <p:spPr bwMode="auto">
          <a:xfrm>
            <a:off x="3856943" y="9440878"/>
            <a:ext cx="2948674"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b" anchorCtr="0" compatLnSpc="1">
            <a:prstTxWarp prst="textNoShape">
              <a:avLst/>
            </a:prstTxWarp>
          </a:bodyPr>
          <a:lstStyle>
            <a:lvl1pPr algn="r">
              <a:defRPr sz="1100" b="0">
                <a:solidFill>
                  <a:schemeClr val="tx1"/>
                </a:solidFill>
              </a:defRPr>
            </a:lvl1pPr>
          </a:lstStyle>
          <a:p>
            <a:fld id="{B8ABA20D-6253-479A-88A9-76C73BEE8AB5}" type="slidenum">
              <a:rPr lang="en-US"/>
              <a:pPr/>
              <a:t>‹#›</a:t>
            </a:fld>
            <a:endParaRPr lang="en-US" dirty="0"/>
          </a:p>
        </p:txBody>
      </p:sp>
    </p:spTree>
    <p:extLst>
      <p:ext uri="{BB962C8B-B14F-4D97-AF65-F5344CB8AC3E}">
        <p14:creationId xmlns:p14="http://schemas.microsoft.com/office/powerpoint/2010/main" val="243858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3" y="5"/>
            <a:ext cx="29502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t" anchorCtr="0" compatLnSpc="1">
            <a:prstTxWarp prst="textNoShape">
              <a:avLst/>
            </a:prstTxWarp>
          </a:bodyPr>
          <a:lstStyle>
            <a:lvl1pPr>
              <a:defRPr sz="1100" b="0">
                <a:solidFill>
                  <a:schemeClr val="tx1"/>
                </a:solidFill>
              </a:defRPr>
            </a:lvl1pPr>
          </a:lstStyle>
          <a:p>
            <a:endParaRPr lang="en-US" dirty="0"/>
          </a:p>
        </p:txBody>
      </p:sp>
      <p:sp>
        <p:nvSpPr>
          <p:cNvPr id="52227" name="Rectangle 3"/>
          <p:cNvSpPr>
            <a:spLocks noGrp="1" noChangeArrowheads="1"/>
          </p:cNvSpPr>
          <p:nvPr>
            <p:ph type="dt" idx="1"/>
          </p:nvPr>
        </p:nvSpPr>
        <p:spPr bwMode="auto">
          <a:xfrm>
            <a:off x="3856943" y="5"/>
            <a:ext cx="2948674"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t" anchorCtr="0" compatLnSpc="1">
            <a:prstTxWarp prst="textNoShape">
              <a:avLst/>
            </a:prstTxWarp>
          </a:bodyPr>
          <a:lstStyle>
            <a:lvl1pPr algn="r">
              <a:defRPr sz="1100" b="0">
                <a:solidFill>
                  <a:schemeClr val="tx1"/>
                </a:solidFill>
              </a:defRPr>
            </a:lvl1pPr>
          </a:lstStyle>
          <a:p>
            <a:endParaRPr lang="en-US" dirty="0"/>
          </a:p>
        </p:txBody>
      </p:sp>
      <p:sp>
        <p:nvSpPr>
          <p:cNvPr id="32772" name="Rectangle 4"/>
          <p:cNvSpPr>
            <a:spLocks noGrp="1" noRot="1" noChangeAspect="1" noChangeArrowheads="1" noTextEdit="1"/>
          </p:cNvSpPr>
          <p:nvPr>
            <p:ph type="sldImg" idx="2"/>
          </p:nvPr>
        </p:nvSpPr>
        <p:spPr bwMode="auto">
          <a:xfrm>
            <a:off x="717550" y="747713"/>
            <a:ext cx="537686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1207" y="4719650"/>
            <a:ext cx="5444805" cy="447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13" y="9440878"/>
            <a:ext cx="2950262"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b" anchorCtr="0" compatLnSpc="1">
            <a:prstTxWarp prst="textNoShape">
              <a:avLst/>
            </a:prstTxWarp>
          </a:bodyPr>
          <a:lstStyle>
            <a:lvl1pPr>
              <a:defRPr sz="1100" b="0">
                <a:solidFill>
                  <a:schemeClr val="tx1"/>
                </a:solidFill>
              </a:defRPr>
            </a:lvl1pPr>
          </a:lstStyle>
          <a:p>
            <a:endParaRPr lang="en-US" dirty="0"/>
          </a:p>
        </p:txBody>
      </p:sp>
      <p:sp>
        <p:nvSpPr>
          <p:cNvPr id="52231" name="Rectangle 7"/>
          <p:cNvSpPr>
            <a:spLocks noGrp="1" noChangeArrowheads="1"/>
          </p:cNvSpPr>
          <p:nvPr>
            <p:ph type="sldNum" sz="quarter" idx="5"/>
          </p:nvPr>
        </p:nvSpPr>
        <p:spPr bwMode="auto">
          <a:xfrm>
            <a:off x="3856943" y="9440878"/>
            <a:ext cx="2948674"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477" tIns="43740" rIns="87477" bIns="43740" numCol="1" anchor="b" anchorCtr="0" compatLnSpc="1">
            <a:prstTxWarp prst="textNoShape">
              <a:avLst/>
            </a:prstTxWarp>
          </a:bodyPr>
          <a:lstStyle>
            <a:lvl1pPr algn="r">
              <a:defRPr sz="1100" b="0">
                <a:solidFill>
                  <a:schemeClr val="tx1"/>
                </a:solidFill>
              </a:defRPr>
            </a:lvl1pPr>
          </a:lstStyle>
          <a:p>
            <a:fld id="{16552C7E-F767-4AE2-9DC6-954B5DA3AC1C}" type="slidenum">
              <a:rPr lang="en-US"/>
              <a:pPr/>
              <a:t>‹#›</a:t>
            </a:fld>
            <a:endParaRPr lang="en-US" dirty="0"/>
          </a:p>
        </p:txBody>
      </p:sp>
    </p:spTree>
    <p:extLst>
      <p:ext uri="{BB962C8B-B14F-4D97-AF65-F5344CB8AC3E}">
        <p14:creationId xmlns:p14="http://schemas.microsoft.com/office/powerpoint/2010/main" val="1582874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a:t>
            </a:fld>
            <a:endParaRPr lang="en-US" dirty="0"/>
          </a:p>
        </p:txBody>
      </p:sp>
    </p:spTree>
    <p:extLst>
      <p:ext uri="{BB962C8B-B14F-4D97-AF65-F5344CB8AC3E}">
        <p14:creationId xmlns:p14="http://schemas.microsoft.com/office/powerpoint/2010/main" val="53995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10</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11</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12</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13</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14</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15</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16</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17</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18</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19</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20</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21</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22</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23</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24</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3</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4</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5</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6</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5863"/>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7</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8</a:t>
            </a:fld>
            <a:endParaRPr lang="en-US" dirty="0"/>
          </a:p>
        </p:txBody>
      </p:sp>
    </p:spTree>
    <p:extLst>
      <p:ext uri="{BB962C8B-B14F-4D97-AF65-F5344CB8AC3E}">
        <p14:creationId xmlns:p14="http://schemas.microsoft.com/office/powerpoint/2010/main" val="120373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6552C7E-F767-4AE2-9DC6-954B5DA3AC1C}" type="slidenum">
              <a:rPr lang="en-US" smtClean="0"/>
              <a:pPr/>
              <a:t>9</a:t>
            </a:fld>
            <a:endParaRPr lang="en-US" dirty="0"/>
          </a:p>
        </p:txBody>
      </p:sp>
    </p:spTree>
    <p:extLst>
      <p:ext uri="{BB962C8B-B14F-4D97-AF65-F5344CB8AC3E}">
        <p14:creationId xmlns:p14="http://schemas.microsoft.com/office/powerpoint/2010/main" val="120373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 name="Text Box 24"/>
          <p:cNvSpPr txBox="1">
            <a:spLocks noChangeArrowheads="1"/>
          </p:cNvSpPr>
          <p:nvPr userDrawn="1"/>
        </p:nvSpPr>
        <p:spPr bwMode="ltGray">
          <a:xfrm>
            <a:off x="5791200" y="57912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a:spAutoFit/>
          </a:bodyPr>
          <a:lstStyle>
            <a:lvl1pPr eaLnBrk="0" hangingPunct="0">
              <a:defRPr sz="4000" b="1">
                <a:solidFill>
                  <a:schemeClr val="bg1"/>
                </a:solidFill>
                <a:latin typeface="Arial" charset="0"/>
              </a:defRPr>
            </a:lvl1pPr>
            <a:lvl2pPr marL="742950" indent="-285750" eaLnBrk="0" hangingPunct="0">
              <a:defRPr sz="4000" b="1">
                <a:solidFill>
                  <a:schemeClr val="bg1"/>
                </a:solidFill>
                <a:latin typeface="Arial" charset="0"/>
              </a:defRPr>
            </a:lvl2pPr>
            <a:lvl3pPr marL="1143000" indent="-228600" eaLnBrk="0" hangingPunct="0">
              <a:defRPr sz="4000" b="1">
                <a:solidFill>
                  <a:schemeClr val="bg1"/>
                </a:solidFill>
                <a:latin typeface="Arial" charset="0"/>
              </a:defRPr>
            </a:lvl3pPr>
            <a:lvl4pPr marL="1600200" indent="-228600" eaLnBrk="0" hangingPunct="0">
              <a:defRPr sz="4000" b="1">
                <a:solidFill>
                  <a:schemeClr val="bg1"/>
                </a:solidFill>
                <a:latin typeface="Arial" charset="0"/>
              </a:defRPr>
            </a:lvl4pPr>
            <a:lvl5pPr marL="2057400" indent="-228600" eaLnBrk="0" hangingPunct="0">
              <a:defRPr sz="4000" b="1">
                <a:solidFill>
                  <a:schemeClr val="bg1"/>
                </a:solidFill>
                <a:latin typeface="Arial" charset="0"/>
              </a:defRPr>
            </a:lvl5pPr>
            <a:lvl6pPr marL="2514600" indent="-228600" eaLnBrk="0" fontAlgn="base" hangingPunct="0">
              <a:spcBef>
                <a:spcPct val="0"/>
              </a:spcBef>
              <a:spcAft>
                <a:spcPct val="0"/>
              </a:spcAft>
              <a:defRPr sz="4000" b="1">
                <a:solidFill>
                  <a:schemeClr val="bg1"/>
                </a:solidFill>
                <a:latin typeface="Arial" charset="0"/>
              </a:defRPr>
            </a:lvl6pPr>
            <a:lvl7pPr marL="2971800" indent="-228600" eaLnBrk="0" fontAlgn="base" hangingPunct="0">
              <a:spcBef>
                <a:spcPct val="0"/>
              </a:spcBef>
              <a:spcAft>
                <a:spcPct val="0"/>
              </a:spcAft>
              <a:defRPr sz="4000" b="1">
                <a:solidFill>
                  <a:schemeClr val="bg1"/>
                </a:solidFill>
                <a:latin typeface="Arial" charset="0"/>
              </a:defRPr>
            </a:lvl7pPr>
            <a:lvl8pPr marL="3429000" indent="-228600" eaLnBrk="0" fontAlgn="base" hangingPunct="0">
              <a:spcBef>
                <a:spcPct val="0"/>
              </a:spcBef>
              <a:spcAft>
                <a:spcPct val="0"/>
              </a:spcAft>
              <a:defRPr sz="4000" b="1">
                <a:solidFill>
                  <a:schemeClr val="bg1"/>
                </a:solidFill>
                <a:latin typeface="Arial" charset="0"/>
              </a:defRPr>
            </a:lvl8pPr>
            <a:lvl9pPr marL="3886200" indent="-228600" eaLnBrk="0" fontAlgn="base" hangingPunct="0">
              <a:spcBef>
                <a:spcPct val="0"/>
              </a:spcBef>
              <a:spcAft>
                <a:spcPct val="0"/>
              </a:spcAft>
              <a:defRPr sz="4000" b="1">
                <a:solidFill>
                  <a:schemeClr val="bg1"/>
                </a:solidFill>
                <a:latin typeface="Arial" charset="0"/>
              </a:defRPr>
            </a:lvl9pPr>
          </a:lstStyle>
          <a:p>
            <a:pPr eaLnBrk="1" hangingPunct="1"/>
            <a:endParaRPr lang="en-US" dirty="0"/>
          </a:p>
        </p:txBody>
      </p:sp>
      <p:sp>
        <p:nvSpPr>
          <p:cNvPr id="310284" name="Rectangle 12"/>
          <p:cNvSpPr>
            <a:spLocks noGrp="1" noChangeArrowheads="1"/>
          </p:cNvSpPr>
          <p:nvPr>
            <p:ph type="ctrTitle"/>
          </p:nvPr>
        </p:nvSpPr>
        <p:spPr bwMode="ltGray">
          <a:xfrm>
            <a:off x="838200" y="2590800"/>
            <a:ext cx="84201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defRPr/>
            </a:lvl1pPr>
          </a:lstStyle>
          <a:p>
            <a:pPr lvl="0"/>
            <a:r>
              <a:rPr lang="en-US" noProof="0" dirty="0"/>
              <a:t>Click to edit Master title style</a:t>
            </a:r>
          </a:p>
        </p:txBody>
      </p:sp>
      <p:sp>
        <p:nvSpPr>
          <p:cNvPr id="310285" name="Rectangle 13"/>
          <p:cNvSpPr>
            <a:spLocks noGrp="1" noChangeArrowheads="1"/>
          </p:cNvSpPr>
          <p:nvPr>
            <p:ph type="subTitle" idx="1"/>
          </p:nvPr>
        </p:nvSpPr>
        <p:spPr>
          <a:xfrm>
            <a:off x="1485900" y="4953000"/>
            <a:ext cx="6934200" cy="533400"/>
          </a:xfrm>
        </p:spPr>
        <p:txBody>
          <a:bodyPr/>
          <a:lstStyle>
            <a:lvl1pPr marL="0" indent="0" algn="ctr">
              <a:buFontTx/>
              <a:buNone/>
              <a:defRPr>
                <a:latin typeface="Century Gothic" pitchFamily="34" charset="0"/>
              </a:defRPr>
            </a:lvl1pPr>
          </a:lstStyle>
          <a:p>
            <a:pPr lvl="0"/>
            <a:r>
              <a:rPr lang="en-US" noProof="0" dirty="0"/>
              <a:t>Click to edit Master subtitle style</a:t>
            </a:r>
          </a:p>
        </p:txBody>
      </p:sp>
      <p:sp>
        <p:nvSpPr>
          <p:cNvPr id="26" name="Rectangle 25"/>
          <p:cNvSpPr/>
          <p:nvPr userDrawn="1"/>
        </p:nvSpPr>
        <p:spPr bwMode="auto">
          <a:xfrm>
            <a:off x="-609600" y="2514600"/>
            <a:ext cx="10896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9" y="0"/>
            <a:ext cx="624428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0"/>
            <a:ext cx="3657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4801" y="0"/>
            <a:ext cx="198531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2000" y="7620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userDrawn="1"/>
        </p:nvCxnSpPr>
        <p:spPr bwMode="auto">
          <a:xfrm>
            <a:off x="0" y="6324600"/>
            <a:ext cx="99060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5" name="TextBox 4"/>
          <p:cNvSpPr txBox="1"/>
          <p:nvPr userDrawn="1"/>
        </p:nvSpPr>
        <p:spPr>
          <a:xfrm>
            <a:off x="76200" y="6367046"/>
            <a:ext cx="2286000" cy="292388"/>
          </a:xfrm>
          <a:prstGeom prst="rect">
            <a:avLst/>
          </a:prstGeom>
          <a:noFill/>
        </p:spPr>
        <p:txBody>
          <a:bodyPr wrap="square" rtlCol="0">
            <a:spAutoFit/>
          </a:bodyPr>
          <a:lstStyle/>
          <a:p>
            <a:r>
              <a:rPr lang="en-US" sz="1300" dirty="0">
                <a:solidFill>
                  <a:srgbClr val="515151"/>
                </a:solidFill>
              </a:rPr>
              <a:t>pheim.com.sg</a:t>
            </a:r>
            <a:endParaRPr lang="en-SG" sz="1300" dirty="0">
              <a:solidFill>
                <a:srgbClr val="515151"/>
              </a:solidFill>
            </a:endParaRPr>
          </a:p>
        </p:txBody>
      </p:sp>
      <p:sp>
        <p:nvSpPr>
          <p:cNvPr id="23" name="TextBox 22"/>
          <p:cNvSpPr txBox="1"/>
          <p:nvPr userDrawn="1"/>
        </p:nvSpPr>
        <p:spPr>
          <a:xfrm>
            <a:off x="5029200" y="6400800"/>
            <a:ext cx="4876800" cy="292388"/>
          </a:xfrm>
          <a:prstGeom prst="rect">
            <a:avLst/>
          </a:prstGeom>
          <a:noFill/>
        </p:spPr>
        <p:txBody>
          <a:bodyPr wrap="square" rtlCol="0">
            <a:spAutoFit/>
          </a:bodyPr>
          <a:lstStyle/>
          <a:p>
            <a:pPr algn="r"/>
            <a:r>
              <a:rPr lang="en-US" sz="1300" dirty="0">
                <a:solidFill>
                  <a:srgbClr val="515151"/>
                </a:solidFill>
              </a:rPr>
              <a:t>Confidential – Not for redistribution</a:t>
            </a:r>
            <a:endParaRPr lang="en-SG" sz="1300" dirty="0">
              <a:solidFill>
                <a:srgbClr val="515151"/>
              </a:solidFill>
            </a:endParaRPr>
          </a:p>
        </p:txBody>
      </p:sp>
      <p:sp>
        <p:nvSpPr>
          <p:cNvPr id="24" name="TextBox 23"/>
          <p:cNvSpPr txBox="1"/>
          <p:nvPr userDrawn="1"/>
        </p:nvSpPr>
        <p:spPr>
          <a:xfrm>
            <a:off x="5029200" y="5943600"/>
            <a:ext cx="4876800" cy="292388"/>
          </a:xfrm>
          <a:prstGeom prst="rect">
            <a:avLst/>
          </a:prstGeom>
          <a:noFill/>
        </p:spPr>
        <p:txBody>
          <a:bodyPr wrap="square" rtlCol="0">
            <a:spAutoFit/>
          </a:bodyPr>
          <a:lstStyle/>
          <a:p>
            <a:pPr algn="r"/>
            <a:r>
              <a:rPr lang="en-US" sz="1300" dirty="0">
                <a:solidFill>
                  <a:srgbClr val="515151"/>
                </a:solidFill>
              </a:rPr>
              <a:t>For institutional</a:t>
            </a:r>
            <a:r>
              <a:rPr lang="en-US" sz="1300" baseline="0" dirty="0">
                <a:solidFill>
                  <a:srgbClr val="515151"/>
                </a:solidFill>
              </a:rPr>
              <a:t> and accredited investors only</a:t>
            </a:r>
            <a:endParaRPr lang="en-SG" sz="1300" dirty="0">
              <a:solidFill>
                <a:srgbClr val="515151"/>
              </a:solidFill>
            </a:endParaRPr>
          </a:p>
        </p:txBody>
      </p:sp>
    </p:spTree>
    <p:extLst>
      <p:ext uri="{BB962C8B-B14F-4D97-AF65-F5344CB8AC3E}">
        <p14:creationId xmlns:p14="http://schemas.microsoft.com/office/powerpoint/2010/main" val="424776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381457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04800"/>
            <a:ext cx="222885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304800"/>
            <a:ext cx="653415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401150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7677150" cy="868363"/>
          </a:xfrm>
        </p:spPr>
        <p:txBody>
          <a:bodyPr/>
          <a:lstStyle/>
          <a:p>
            <a:r>
              <a:rPr lang="en-US"/>
              <a:t>Click to edit Master title style</a:t>
            </a:r>
          </a:p>
        </p:txBody>
      </p:sp>
      <p:sp>
        <p:nvSpPr>
          <p:cNvPr id="3" name="Text Placeholder 2"/>
          <p:cNvSpPr>
            <a:spLocks noGrp="1"/>
          </p:cNvSpPr>
          <p:nvPr>
            <p:ph type="body" sz="half" idx="1"/>
          </p:nvPr>
        </p:nvSpPr>
        <p:spPr>
          <a:xfrm>
            <a:off x="495300" y="1447800"/>
            <a:ext cx="43815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43815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261852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Box 5"/>
          <p:cNvSpPr txBox="1"/>
          <p:nvPr userDrawn="1"/>
        </p:nvSpPr>
        <p:spPr>
          <a:xfrm>
            <a:off x="457201" y="6400800"/>
            <a:ext cx="2743200" cy="400110"/>
          </a:xfrm>
          <a:prstGeom prst="rect">
            <a:avLst/>
          </a:prstGeom>
          <a:noFill/>
        </p:spPr>
        <p:txBody>
          <a:bodyPr wrap="square" rtlCol="0">
            <a:spAutoFit/>
          </a:bodyPr>
          <a:lstStyle/>
          <a:p>
            <a:r>
              <a:rPr lang="en-US" sz="2000" dirty="0">
                <a:solidFill>
                  <a:srgbClr val="469050"/>
                </a:solidFill>
              </a:rPr>
              <a:t>Pheim AM</a:t>
            </a:r>
            <a:endParaRPr lang="en-SG" sz="2000" dirty="0">
              <a:solidFill>
                <a:srgbClr val="469050"/>
              </a:solidFill>
            </a:endParaRPr>
          </a:p>
        </p:txBody>
      </p:sp>
    </p:spTree>
    <p:extLst>
      <p:ext uri="{BB962C8B-B14F-4D97-AF65-F5344CB8AC3E}">
        <p14:creationId xmlns:p14="http://schemas.microsoft.com/office/powerpoint/2010/main" val="272563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 #</a:t>
            </a:r>
          </a:p>
        </p:txBody>
      </p:sp>
      <p:sp>
        <p:nvSpPr>
          <p:cNvPr id="6" name="Slide Number Placeholder 5"/>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243335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 #</a:t>
            </a:r>
          </a:p>
        </p:txBody>
      </p:sp>
      <p:sp>
        <p:nvSpPr>
          <p:cNvPr id="6" name="Slide Number Placeholder 5"/>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102181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 #</a:t>
            </a:r>
          </a:p>
        </p:txBody>
      </p:sp>
      <p:sp>
        <p:nvSpPr>
          <p:cNvPr id="6" name="Slide Number Placeholder 5"/>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502585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endParaRPr lang="en-SG" dirty="0"/>
          </a:p>
        </p:txBody>
      </p:sp>
      <p:sp>
        <p:nvSpPr>
          <p:cNvPr id="6" name="Footer Placeholder 5"/>
          <p:cNvSpPr>
            <a:spLocks noGrp="1"/>
          </p:cNvSpPr>
          <p:nvPr>
            <p:ph type="ftr" sz="quarter" idx="11"/>
          </p:nvPr>
        </p:nvSpPr>
        <p:spPr/>
        <p:txBody>
          <a:bodyPr/>
          <a:lstStyle/>
          <a:p>
            <a:r>
              <a:rPr lang="en-SG" dirty="0"/>
              <a:t> #</a:t>
            </a:r>
          </a:p>
        </p:txBody>
      </p:sp>
      <p:sp>
        <p:nvSpPr>
          <p:cNvPr id="7" name="Slide Number Placeholder 6"/>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427368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endParaRPr lang="en-SG" dirty="0"/>
          </a:p>
        </p:txBody>
      </p:sp>
      <p:sp>
        <p:nvSpPr>
          <p:cNvPr id="8" name="Footer Placeholder 7"/>
          <p:cNvSpPr>
            <a:spLocks noGrp="1"/>
          </p:cNvSpPr>
          <p:nvPr>
            <p:ph type="ftr" sz="quarter" idx="11"/>
          </p:nvPr>
        </p:nvSpPr>
        <p:spPr/>
        <p:txBody>
          <a:bodyPr/>
          <a:lstStyle/>
          <a:p>
            <a:r>
              <a:rPr lang="en-SG" dirty="0"/>
              <a:t> #</a:t>
            </a:r>
          </a:p>
        </p:txBody>
      </p:sp>
      <p:sp>
        <p:nvSpPr>
          <p:cNvPr id="9" name="Slide Number Placeholder 8"/>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882127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endParaRPr lang="en-SG" dirty="0"/>
          </a:p>
        </p:txBody>
      </p:sp>
      <p:sp>
        <p:nvSpPr>
          <p:cNvPr id="4" name="Footer Placeholder 3"/>
          <p:cNvSpPr>
            <a:spLocks noGrp="1"/>
          </p:cNvSpPr>
          <p:nvPr>
            <p:ph type="ftr" sz="quarter" idx="11"/>
          </p:nvPr>
        </p:nvSpPr>
        <p:spPr/>
        <p:txBody>
          <a:bodyPr/>
          <a:lstStyle/>
          <a:p>
            <a:r>
              <a:rPr lang="en-SG" dirty="0"/>
              <a:t> #</a:t>
            </a:r>
          </a:p>
        </p:txBody>
      </p:sp>
      <p:sp>
        <p:nvSpPr>
          <p:cNvPr id="5" name="Slide Number Placeholder 4"/>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317638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Box 5"/>
          <p:cNvSpPr txBox="1"/>
          <p:nvPr userDrawn="1"/>
        </p:nvSpPr>
        <p:spPr>
          <a:xfrm>
            <a:off x="457200" y="6400800"/>
            <a:ext cx="2743200" cy="400110"/>
          </a:xfrm>
          <a:prstGeom prst="rect">
            <a:avLst/>
          </a:prstGeom>
          <a:noFill/>
        </p:spPr>
        <p:txBody>
          <a:bodyPr wrap="square" rtlCol="0">
            <a:spAutoFit/>
          </a:bodyPr>
          <a:lstStyle/>
          <a:p>
            <a:r>
              <a:rPr lang="en-US" sz="2000" dirty="0">
                <a:solidFill>
                  <a:srgbClr val="469050"/>
                </a:solidFill>
              </a:rPr>
              <a:t>Pheim AM</a:t>
            </a:r>
            <a:endParaRPr lang="en-SG" sz="2000" dirty="0">
              <a:solidFill>
                <a:srgbClr val="469050"/>
              </a:solidFill>
            </a:endParaRPr>
          </a:p>
        </p:txBody>
      </p:sp>
    </p:spTree>
    <p:extLst>
      <p:ext uri="{BB962C8B-B14F-4D97-AF65-F5344CB8AC3E}">
        <p14:creationId xmlns:p14="http://schemas.microsoft.com/office/powerpoint/2010/main" val="4089178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SG" dirty="0"/>
          </a:p>
        </p:txBody>
      </p:sp>
      <p:sp>
        <p:nvSpPr>
          <p:cNvPr id="3" name="Footer Placeholder 2"/>
          <p:cNvSpPr>
            <a:spLocks noGrp="1"/>
          </p:cNvSpPr>
          <p:nvPr>
            <p:ph type="ftr" sz="quarter" idx="11"/>
          </p:nvPr>
        </p:nvSpPr>
        <p:spPr/>
        <p:txBody>
          <a:bodyPr/>
          <a:lstStyle/>
          <a:p>
            <a:r>
              <a:rPr lang="en-SG" dirty="0"/>
              <a:t> #</a:t>
            </a:r>
          </a:p>
        </p:txBody>
      </p:sp>
      <p:sp>
        <p:nvSpPr>
          <p:cNvPr id="4" name="Slide Number Placeholder 3"/>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2613315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SG" dirty="0"/>
          </a:p>
        </p:txBody>
      </p:sp>
      <p:sp>
        <p:nvSpPr>
          <p:cNvPr id="6" name="Footer Placeholder 5"/>
          <p:cNvSpPr>
            <a:spLocks noGrp="1"/>
          </p:cNvSpPr>
          <p:nvPr>
            <p:ph type="ftr" sz="quarter" idx="11"/>
          </p:nvPr>
        </p:nvSpPr>
        <p:spPr/>
        <p:txBody>
          <a:bodyPr/>
          <a:lstStyle/>
          <a:p>
            <a:r>
              <a:rPr lang="en-SG" dirty="0"/>
              <a:t> #</a:t>
            </a:r>
          </a:p>
        </p:txBody>
      </p:sp>
      <p:sp>
        <p:nvSpPr>
          <p:cNvPr id="7" name="Slide Number Placeholder 6"/>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2901266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SG" dirty="0"/>
          </a:p>
        </p:txBody>
      </p:sp>
      <p:sp>
        <p:nvSpPr>
          <p:cNvPr id="6" name="Footer Placeholder 5"/>
          <p:cNvSpPr>
            <a:spLocks noGrp="1"/>
          </p:cNvSpPr>
          <p:nvPr>
            <p:ph type="ftr" sz="quarter" idx="11"/>
          </p:nvPr>
        </p:nvSpPr>
        <p:spPr/>
        <p:txBody>
          <a:bodyPr/>
          <a:lstStyle/>
          <a:p>
            <a:r>
              <a:rPr lang="en-SG" dirty="0"/>
              <a:t> #</a:t>
            </a:r>
          </a:p>
        </p:txBody>
      </p:sp>
      <p:sp>
        <p:nvSpPr>
          <p:cNvPr id="7" name="Slide Number Placeholder 6"/>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79198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 #</a:t>
            </a:r>
          </a:p>
        </p:txBody>
      </p:sp>
      <p:sp>
        <p:nvSpPr>
          <p:cNvPr id="6" name="Slide Number Placeholder 5"/>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27122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r>
              <a:rPr lang="en-SG" dirty="0"/>
              <a:t> #</a:t>
            </a:r>
          </a:p>
        </p:txBody>
      </p:sp>
      <p:sp>
        <p:nvSpPr>
          <p:cNvPr id="6" name="Slide Number Placeholder 5"/>
          <p:cNvSpPr>
            <a:spLocks noGrp="1"/>
          </p:cNvSpPr>
          <p:nvPr>
            <p:ph type="sldNum" sz="quarter" idx="12"/>
          </p:nvPr>
        </p:nvSpPr>
        <p:spPr/>
        <p:txBody>
          <a:bodyPr/>
          <a:lstStyle/>
          <a:p>
            <a:fld id="{868A3CD6-CA50-4D47-A8FD-FE1BCB2EBBAB}" type="slidenum">
              <a:rPr lang="en-SG" smtClean="0"/>
              <a:t>‹#›</a:t>
            </a:fld>
            <a:endParaRPr lang="en-SG" dirty="0"/>
          </a:p>
        </p:txBody>
      </p:sp>
    </p:spTree>
    <p:extLst>
      <p:ext uri="{BB962C8B-B14F-4D97-AF65-F5344CB8AC3E}">
        <p14:creationId xmlns:p14="http://schemas.microsoft.com/office/powerpoint/2010/main" val="373944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B050"/>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endParaRPr lang="en-US" dirty="0"/>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9" y="0"/>
            <a:ext cx="609188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0"/>
            <a:ext cx="3810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570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7924800" y="0"/>
            <a:ext cx="1981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72400" y="0"/>
            <a:ext cx="2133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65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447800"/>
            <a:ext cx="43815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43815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357047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dirty="0"/>
          </a:p>
        </p:txBody>
      </p:sp>
      <p:sp>
        <p:nvSpPr>
          <p:cNvPr id="8"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50635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dirty="0"/>
          </a:p>
        </p:txBody>
      </p:sp>
      <p:sp>
        <p:nvSpPr>
          <p:cNvPr id="4"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31848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dirty="0"/>
          </a:p>
        </p:txBody>
      </p:sp>
      <p:sp>
        <p:nvSpPr>
          <p:cNvPr id="3"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33077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72979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a:t> #</a:t>
            </a:r>
            <a:endParaRPr lang="en-US" dirty="0">
              <a:solidFill>
                <a:srgbClr val="5F5F5F"/>
              </a:solidFill>
            </a:endParaRPr>
          </a:p>
        </p:txBody>
      </p:sp>
    </p:spTree>
    <p:extLst>
      <p:ext uri="{BB962C8B-B14F-4D97-AF65-F5344CB8AC3E}">
        <p14:creationId xmlns:p14="http://schemas.microsoft.com/office/powerpoint/2010/main" val="42324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gray">
          <a:xfrm>
            <a:off x="228600" y="304800"/>
            <a:ext cx="76771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9" name="Rectangle 5"/>
          <p:cNvSpPr>
            <a:spLocks noGrp="1" noChangeArrowheads="1"/>
          </p:cNvSpPr>
          <p:nvPr>
            <p:ph type="body" idx="1"/>
          </p:nvPr>
        </p:nvSpPr>
        <p:spPr bwMode="auto">
          <a:xfrm>
            <a:off x="495300" y="1447800"/>
            <a:ext cx="89154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254" name="Rectangle 6"/>
          <p:cNvSpPr>
            <a:spLocks noGrp="1" noChangeArrowheads="1"/>
          </p:cNvSpPr>
          <p:nvPr>
            <p:ph type="dt" sz="half" idx="2"/>
          </p:nvPr>
        </p:nvSpPr>
        <p:spPr bwMode="auto">
          <a:xfrm>
            <a:off x="495300" y="6477000"/>
            <a:ext cx="2311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dirty="0"/>
          </a:p>
        </p:txBody>
      </p:sp>
      <p:sp>
        <p:nvSpPr>
          <p:cNvPr id="309255" name="Rectangle 7"/>
          <p:cNvSpPr>
            <a:spLocks noGrp="1" noChangeArrowheads="1"/>
          </p:cNvSpPr>
          <p:nvPr>
            <p:ph type="ftr" sz="quarter" idx="3"/>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r>
              <a:rPr lang="en-US" dirty="0"/>
              <a:t> #</a:t>
            </a:r>
            <a:endParaRPr lang="en-US" dirty="0">
              <a:solidFill>
                <a:srgbClr val="5F5F5F"/>
              </a:solidFill>
            </a:endParaRPr>
          </a:p>
        </p:txBody>
      </p:sp>
      <p:sp>
        <p:nvSpPr>
          <p:cNvPr id="4" name="Rectangle 3"/>
          <p:cNvSpPr/>
          <p:nvPr userDrawn="1"/>
        </p:nvSpPr>
        <p:spPr bwMode="auto">
          <a:xfrm>
            <a:off x="7772400" y="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ectangle 4"/>
          <p:cNvSpPr/>
          <p:nvPr userDrawn="1"/>
        </p:nvSpPr>
        <p:spPr bwMode="auto">
          <a:xfrm>
            <a:off x="7848600" y="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4342" r:id="rId1"/>
    <p:sldLayoutId id="2147484332" r:id="rId2"/>
    <p:sldLayoutId id="2147484331"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55" r:id="rId13"/>
  </p:sldLayoutIdLst>
  <p:hf hdr="0" dt="0"/>
  <p:txStyles>
    <p:titleStyle>
      <a:lvl1pPr algn="l" rtl="0" eaLnBrk="0" fontAlgn="base" hangingPunct="0">
        <a:spcBef>
          <a:spcPct val="0"/>
        </a:spcBef>
        <a:spcAft>
          <a:spcPct val="0"/>
        </a:spcAft>
        <a:defRPr sz="4000">
          <a:solidFill>
            <a:schemeClr val="bg1"/>
          </a:solidFill>
          <a:latin typeface="Calibri" pitchFamily="34" charset="0"/>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G" dirty="0"/>
              <a:t> #</a:t>
            </a:r>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A3CD6-CA50-4D47-A8FD-FE1BCB2EBBAB}" type="slidenum">
              <a:rPr lang="en-SG" smtClean="0"/>
              <a:t>‹#›</a:t>
            </a:fld>
            <a:endParaRPr lang="en-SG" dirty="0"/>
          </a:p>
        </p:txBody>
      </p:sp>
      <p:pic>
        <p:nvPicPr>
          <p:cNvPr id="7"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19" y="0"/>
            <a:ext cx="624428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48400" y="0"/>
            <a:ext cx="3657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24801" y="0"/>
            <a:ext cx="198531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2000" y="7620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996397"/>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2590800"/>
            <a:ext cx="8305800" cy="2206625"/>
          </a:xfrm>
        </p:spPr>
        <p:txBody>
          <a:bodyPr/>
          <a:lstStyle/>
          <a:p>
            <a:pPr marL="0" indent="0">
              <a:buNone/>
            </a:pPr>
            <a:r>
              <a:rPr lang="en-US" b="1" dirty="0" smtClean="0">
                <a:solidFill>
                  <a:srgbClr val="306236"/>
                </a:solidFill>
              </a:rPr>
              <a:t>ASIA EX-JAPAN EQUITY STRATEGY </a:t>
            </a:r>
          </a:p>
          <a:p>
            <a:pPr marL="0" indent="0">
              <a:buNone/>
            </a:pPr>
            <a:endParaRPr lang="en-US" dirty="0" smtClean="0">
              <a:solidFill>
                <a:srgbClr val="306236"/>
              </a:solidFill>
            </a:endParaRPr>
          </a:p>
          <a:p>
            <a:pPr marL="0" indent="0">
              <a:buNone/>
            </a:pPr>
            <a:endParaRPr lang="en-US" sz="2000" dirty="0" smtClean="0">
              <a:solidFill>
                <a:srgbClr val="469050"/>
              </a:solidFill>
            </a:endParaRPr>
          </a:p>
        </p:txBody>
      </p:sp>
      <p:cxnSp>
        <p:nvCxnSpPr>
          <p:cNvPr id="7" name="Straight Connector 6"/>
          <p:cNvCxnSpPr/>
          <p:nvPr/>
        </p:nvCxnSpPr>
        <p:spPr bwMode="auto">
          <a:xfrm>
            <a:off x="457200" y="63246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8" name="TextBox 7"/>
          <p:cNvSpPr txBox="1"/>
          <p:nvPr/>
        </p:nvSpPr>
        <p:spPr>
          <a:xfrm>
            <a:off x="381000" y="6324600"/>
            <a:ext cx="2286000" cy="292388"/>
          </a:xfrm>
          <a:prstGeom prst="rect">
            <a:avLst/>
          </a:prstGeom>
          <a:noFill/>
        </p:spPr>
        <p:txBody>
          <a:bodyPr wrap="square" rtlCol="0">
            <a:spAutoFit/>
          </a:bodyPr>
          <a:lstStyle/>
          <a:p>
            <a:r>
              <a:rPr lang="en-US" sz="1300" dirty="0">
                <a:solidFill>
                  <a:srgbClr val="515151"/>
                </a:solidFill>
              </a:rPr>
              <a:t>pheim.com.sg</a:t>
            </a:r>
            <a:endParaRPr lang="en-SG" sz="1300" dirty="0">
              <a:solidFill>
                <a:srgbClr val="515151"/>
              </a:solidFill>
            </a:endParaRPr>
          </a:p>
        </p:txBody>
      </p:sp>
      <p:sp>
        <p:nvSpPr>
          <p:cNvPr id="9" name="TextBox 8"/>
          <p:cNvSpPr txBox="1"/>
          <p:nvPr/>
        </p:nvSpPr>
        <p:spPr>
          <a:xfrm>
            <a:off x="4648200" y="6337012"/>
            <a:ext cx="4876800" cy="292388"/>
          </a:xfrm>
          <a:prstGeom prst="rect">
            <a:avLst/>
          </a:prstGeom>
          <a:noFill/>
        </p:spPr>
        <p:txBody>
          <a:bodyPr wrap="square" rtlCol="0">
            <a:spAutoFit/>
          </a:bodyPr>
          <a:lstStyle/>
          <a:p>
            <a:pPr algn="r"/>
            <a:r>
              <a:rPr lang="en-US" sz="1300" dirty="0">
                <a:solidFill>
                  <a:srgbClr val="515151"/>
                </a:solidFill>
              </a:rPr>
              <a:t>Confidential – Not for redistribution</a:t>
            </a:r>
            <a:endParaRPr lang="en-SG" sz="1300" dirty="0">
              <a:solidFill>
                <a:srgbClr val="515151"/>
              </a:solidFill>
            </a:endParaRPr>
          </a:p>
        </p:txBody>
      </p:sp>
      <p:sp>
        <p:nvSpPr>
          <p:cNvPr id="10" name="TextBox 9"/>
          <p:cNvSpPr txBox="1"/>
          <p:nvPr/>
        </p:nvSpPr>
        <p:spPr>
          <a:xfrm>
            <a:off x="4648200" y="6019800"/>
            <a:ext cx="4876800" cy="292388"/>
          </a:xfrm>
          <a:prstGeom prst="rect">
            <a:avLst/>
          </a:prstGeom>
          <a:noFill/>
        </p:spPr>
        <p:txBody>
          <a:bodyPr wrap="square" rtlCol="0">
            <a:spAutoFit/>
          </a:bodyPr>
          <a:lstStyle/>
          <a:p>
            <a:pPr algn="r"/>
            <a:r>
              <a:rPr lang="en-US" sz="1300" dirty="0">
                <a:solidFill>
                  <a:srgbClr val="515151"/>
                </a:solidFill>
              </a:rPr>
              <a:t>For institutional</a:t>
            </a:r>
            <a:r>
              <a:rPr lang="en-US" sz="1300" baseline="0" dirty="0">
                <a:solidFill>
                  <a:srgbClr val="515151"/>
                </a:solidFill>
              </a:rPr>
              <a:t> and accredited investors only</a:t>
            </a:r>
            <a:endParaRPr lang="en-SG" sz="1300" dirty="0">
              <a:solidFill>
                <a:srgbClr val="515151"/>
              </a:solidFill>
            </a:endParaRPr>
          </a:p>
        </p:txBody>
      </p:sp>
    </p:spTree>
    <p:extLst>
      <p:ext uri="{BB962C8B-B14F-4D97-AF65-F5344CB8AC3E}">
        <p14:creationId xmlns:p14="http://schemas.microsoft.com/office/powerpoint/2010/main" val="302504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 y="381000"/>
            <a:ext cx="7543800" cy="492443"/>
          </a:xfrm>
          <a:prstGeom prst="rect">
            <a:avLst/>
          </a:prstGeom>
          <a:noFill/>
        </p:spPr>
        <p:txBody>
          <a:bodyPr wrap="square" rtlCol="0">
            <a:spAutoFit/>
          </a:bodyPr>
          <a:lstStyle/>
          <a:p>
            <a:r>
              <a:rPr lang="en-US" sz="2600" dirty="0">
                <a:solidFill>
                  <a:srgbClr val="469050"/>
                </a:solidFill>
              </a:rPr>
              <a:t>5. INVESTMENT PROCESS</a:t>
            </a:r>
            <a:endParaRPr lang="en-SG" sz="2600" dirty="0">
              <a:solidFill>
                <a:srgbClr val="469050"/>
              </a:solidFill>
            </a:endParaRPr>
          </a:p>
        </p:txBody>
      </p:sp>
      <p:sp>
        <p:nvSpPr>
          <p:cNvPr id="11" name="TextBox 10"/>
          <p:cNvSpPr txBox="1"/>
          <p:nvPr/>
        </p:nvSpPr>
        <p:spPr>
          <a:xfrm>
            <a:off x="1923747" y="6477000"/>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t>10</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34" name="Down Arrow Callout 33"/>
          <p:cNvSpPr/>
          <p:nvPr/>
        </p:nvSpPr>
        <p:spPr bwMode="auto">
          <a:xfrm>
            <a:off x="609600" y="4191000"/>
            <a:ext cx="1714500" cy="1057275"/>
          </a:xfrm>
          <a:prstGeom prst="downArrowCallout">
            <a:avLst/>
          </a:prstGeom>
          <a:solidFill>
            <a:srgbClr val="306236"/>
          </a:solidFill>
          <a:ln>
            <a:solidFill>
              <a:srgbClr val="469050"/>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3" name="TextBox 11"/>
          <p:cNvSpPr txBox="1">
            <a:spLocks noChangeArrowheads="1"/>
          </p:cNvSpPr>
          <p:nvPr/>
        </p:nvSpPr>
        <p:spPr bwMode="auto">
          <a:xfrm>
            <a:off x="767495" y="4257675"/>
            <a:ext cx="1376153" cy="492443"/>
          </a:xfrm>
          <a:prstGeom prst="rect">
            <a:avLst/>
          </a:prstGeom>
          <a:noFill/>
          <a:ln w="9525">
            <a:noFill/>
            <a:miter lim="800000"/>
            <a:headEnd/>
            <a:tailEnd/>
          </a:ln>
          <a:effectLst>
            <a:outerShdw algn="ctr" rotWithShape="0">
              <a:srgbClr val="000000">
                <a:alpha val="0"/>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ctr">
              <a:defRPr/>
            </a:pPr>
            <a:r>
              <a:rPr lang="en-GB" altLang="en-US" sz="1300" b="1" dirty="0">
                <a:solidFill>
                  <a:schemeClr val="bg1"/>
                </a:solidFill>
                <a:latin typeface="+mn-lt"/>
                <a:ea typeface="ＭＳ Ｐゴシック" pitchFamily="50" charset="-128"/>
              </a:rPr>
              <a:t>4. Portfolio Construction </a:t>
            </a:r>
            <a:endParaRPr lang="en-GB" altLang="ja-JP" sz="1300" dirty="0">
              <a:solidFill>
                <a:schemeClr val="bg1"/>
              </a:solidFill>
              <a:latin typeface="+mn-lt"/>
              <a:ea typeface="ＭＳ Ｐゴシック" pitchFamily="50" charset="-128"/>
            </a:endParaRPr>
          </a:p>
        </p:txBody>
      </p:sp>
      <p:sp>
        <p:nvSpPr>
          <p:cNvPr id="35" name="Down Arrow Callout 34"/>
          <p:cNvSpPr/>
          <p:nvPr/>
        </p:nvSpPr>
        <p:spPr bwMode="auto">
          <a:xfrm>
            <a:off x="657650" y="3209926"/>
            <a:ext cx="1666450" cy="958908"/>
          </a:xfrm>
          <a:prstGeom prst="downArrowCallout">
            <a:avLst/>
          </a:prstGeom>
          <a:solidFill>
            <a:srgbClr val="00CC00"/>
          </a:solidFill>
          <a:ln>
            <a:solidFill>
              <a:srgbClr val="469050"/>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4" name="TextBox 25"/>
          <p:cNvSpPr txBox="1">
            <a:spLocks noChangeArrowheads="1"/>
          </p:cNvSpPr>
          <p:nvPr/>
        </p:nvSpPr>
        <p:spPr bwMode="auto">
          <a:xfrm>
            <a:off x="609600" y="3200400"/>
            <a:ext cx="1752600" cy="692497"/>
          </a:xfrm>
          <a:prstGeom prst="rect">
            <a:avLst/>
          </a:prstGeom>
          <a:noFill/>
          <a:ln w="9525">
            <a:noFill/>
            <a:miter lim="800000"/>
            <a:headEnd/>
            <a:tailEnd/>
          </a:ln>
          <a:effectLst>
            <a:outerShdw algn="ctr" rotWithShape="0">
              <a:srgbClr val="000000">
                <a:alpha val="0"/>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ctr">
              <a:defRPr/>
            </a:pPr>
            <a:r>
              <a:rPr lang="en-GB" altLang="en-US" sz="1300" b="1" dirty="0">
                <a:solidFill>
                  <a:schemeClr val="bg1"/>
                </a:solidFill>
                <a:latin typeface="+mn-lt"/>
                <a:ea typeface="ＭＳ Ｐゴシック" pitchFamily="50" charset="-128"/>
              </a:rPr>
              <a:t>3. </a:t>
            </a:r>
            <a:r>
              <a:rPr lang="en-GB" altLang="en-US" sz="1300" dirty="0">
                <a:solidFill>
                  <a:schemeClr val="bg1"/>
                </a:solidFill>
                <a:latin typeface="+mn-lt"/>
                <a:ea typeface="ＭＳ Ｐゴシック" pitchFamily="50" charset="-128"/>
              </a:rPr>
              <a:t>Site Visit &amp; Management Interview</a:t>
            </a:r>
            <a:endParaRPr lang="en-GB" altLang="en-US" sz="1300" b="1" dirty="0">
              <a:solidFill>
                <a:schemeClr val="bg1"/>
              </a:solidFill>
              <a:latin typeface="+mn-lt"/>
              <a:ea typeface="ＭＳ Ｐゴシック" pitchFamily="50" charset="-128"/>
            </a:endParaRPr>
          </a:p>
        </p:txBody>
      </p:sp>
      <p:sp>
        <p:nvSpPr>
          <p:cNvPr id="36" name="Down Arrow Callout 35"/>
          <p:cNvSpPr/>
          <p:nvPr/>
        </p:nvSpPr>
        <p:spPr bwMode="auto">
          <a:xfrm>
            <a:off x="657650" y="2171700"/>
            <a:ext cx="1666450" cy="1028700"/>
          </a:xfrm>
          <a:prstGeom prst="downArrowCallout">
            <a:avLst/>
          </a:prstGeom>
          <a:solidFill>
            <a:srgbClr val="489452"/>
          </a:solidFill>
          <a:ln>
            <a:solidFill>
              <a:srgbClr val="469050"/>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2" name="TextBox 10"/>
          <p:cNvSpPr txBox="1">
            <a:spLocks noChangeArrowheads="1"/>
          </p:cNvSpPr>
          <p:nvPr/>
        </p:nvSpPr>
        <p:spPr bwMode="auto">
          <a:xfrm>
            <a:off x="685801" y="2171699"/>
            <a:ext cx="1551290" cy="692497"/>
          </a:xfrm>
          <a:prstGeom prst="rect">
            <a:avLst/>
          </a:prstGeom>
          <a:noFill/>
          <a:ln w="9525">
            <a:noFill/>
            <a:miter lim="800000"/>
            <a:headEnd/>
            <a:tailEnd/>
          </a:ln>
          <a:effectLst>
            <a:outerShdw algn="ctr" rotWithShape="0">
              <a:srgbClr val="000000">
                <a:alpha val="0"/>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ctr">
              <a:defRPr/>
            </a:pPr>
            <a:r>
              <a:rPr lang="en-GB" altLang="en-US" sz="1300" b="1" dirty="0">
                <a:solidFill>
                  <a:schemeClr val="bg1"/>
                </a:solidFill>
                <a:latin typeface="+mn-lt"/>
                <a:ea typeface="ＭＳ Ｐゴシック" pitchFamily="50" charset="-128"/>
              </a:rPr>
              <a:t>2. </a:t>
            </a:r>
            <a:r>
              <a:rPr lang="en-GB" altLang="en-US" sz="1300" dirty="0">
                <a:solidFill>
                  <a:schemeClr val="bg1"/>
                </a:solidFill>
                <a:latin typeface="+mn-lt"/>
                <a:ea typeface="ＭＳ Ｐゴシック" pitchFamily="50" charset="-128"/>
              </a:rPr>
              <a:t>Fundamental &amp; Technical Analysis</a:t>
            </a:r>
            <a:endParaRPr lang="en-GB" altLang="ja-JP" sz="1300" b="1" dirty="0">
              <a:solidFill>
                <a:schemeClr val="bg1"/>
              </a:solidFill>
              <a:latin typeface="+mn-lt"/>
              <a:ea typeface="ＭＳ Ｐゴシック" pitchFamily="50" charset="-128"/>
            </a:endParaRPr>
          </a:p>
        </p:txBody>
      </p:sp>
      <p:sp>
        <p:nvSpPr>
          <p:cNvPr id="37" name="Down Arrow Callout 36"/>
          <p:cNvSpPr/>
          <p:nvPr/>
        </p:nvSpPr>
        <p:spPr bwMode="auto">
          <a:xfrm>
            <a:off x="657650" y="1066800"/>
            <a:ext cx="1666449" cy="1066800"/>
          </a:xfrm>
          <a:prstGeom prst="downArrowCallout">
            <a:avLst/>
          </a:prstGeom>
          <a:solidFill>
            <a:srgbClr val="CCFFCC"/>
          </a:solidFill>
          <a:ln>
            <a:solidFill>
              <a:srgbClr val="469050"/>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5" name="TextBox 13"/>
          <p:cNvSpPr txBox="1">
            <a:spLocks noChangeArrowheads="1"/>
          </p:cNvSpPr>
          <p:nvPr/>
        </p:nvSpPr>
        <p:spPr bwMode="auto">
          <a:xfrm>
            <a:off x="779779" y="1142999"/>
            <a:ext cx="1402967" cy="492443"/>
          </a:xfrm>
          <a:prstGeom prst="rect">
            <a:avLst/>
          </a:prstGeom>
          <a:noFill/>
          <a:ln w="9525">
            <a:noFill/>
            <a:miter lim="800000"/>
            <a:headEnd/>
            <a:tailEnd/>
          </a:ln>
        </p:spPr>
        <p:txBody>
          <a:bodyPr wrap="square">
            <a:spAutoFit/>
          </a:bodyPr>
          <a:lstStyle>
            <a:defPPr>
              <a:defRPr lang="en-GB"/>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just"/>
            <a:r>
              <a:rPr lang="en-GB" altLang="en-US" sz="1300" b="1" dirty="0">
                <a:solidFill>
                  <a:srgbClr val="515151"/>
                </a:solidFill>
                <a:latin typeface="+mn-lt"/>
              </a:rPr>
              <a:t>1.  Opportunity </a:t>
            </a:r>
          </a:p>
          <a:p>
            <a:pPr algn="just"/>
            <a:r>
              <a:rPr lang="en-GB" altLang="en-US" sz="1300" b="1" dirty="0">
                <a:solidFill>
                  <a:srgbClr val="515151"/>
                </a:solidFill>
                <a:latin typeface="+mn-lt"/>
              </a:rPr>
              <a:t>Set Definition</a:t>
            </a:r>
            <a:endParaRPr lang="en-GB" altLang="ja-JP" sz="1300" dirty="0">
              <a:solidFill>
                <a:srgbClr val="515151"/>
              </a:solidFill>
              <a:latin typeface="+mn-lt"/>
            </a:endParaRPr>
          </a:p>
        </p:txBody>
      </p:sp>
      <p:sp>
        <p:nvSpPr>
          <p:cNvPr id="76" name="Rounded Rectangle 75"/>
          <p:cNvSpPr/>
          <p:nvPr/>
        </p:nvSpPr>
        <p:spPr bwMode="auto">
          <a:xfrm>
            <a:off x="2743200" y="1066800"/>
            <a:ext cx="6553200" cy="914400"/>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77" name="Rounded Rectangle 76"/>
          <p:cNvSpPr/>
          <p:nvPr/>
        </p:nvSpPr>
        <p:spPr bwMode="auto">
          <a:xfrm>
            <a:off x="2743200" y="2133600"/>
            <a:ext cx="6553200" cy="838200"/>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78" name="Rounded Rectangle 77"/>
          <p:cNvSpPr/>
          <p:nvPr/>
        </p:nvSpPr>
        <p:spPr bwMode="auto">
          <a:xfrm>
            <a:off x="2743200" y="3185755"/>
            <a:ext cx="6553200" cy="914400"/>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79" name="Rounded Rectangle 78"/>
          <p:cNvSpPr/>
          <p:nvPr/>
        </p:nvSpPr>
        <p:spPr bwMode="auto">
          <a:xfrm>
            <a:off x="2743200" y="4267200"/>
            <a:ext cx="6553200" cy="914400"/>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80" name="Rounded Rectangle 79"/>
          <p:cNvSpPr/>
          <p:nvPr/>
        </p:nvSpPr>
        <p:spPr bwMode="auto">
          <a:xfrm>
            <a:off x="2743200" y="5334000"/>
            <a:ext cx="6553200" cy="914400"/>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81" name="TextBox 80"/>
          <p:cNvSpPr txBox="1"/>
          <p:nvPr/>
        </p:nvSpPr>
        <p:spPr>
          <a:xfrm>
            <a:off x="2708508" y="1244769"/>
            <a:ext cx="6511692" cy="507831"/>
          </a:xfrm>
          <a:prstGeom prst="rect">
            <a:avLst/>
          </a:prstGeom>
          <a:noFill/>
        </p:spPr>
        <p:txBody>
          <a:bodyPr wrap="square" rtlCol="0">
            <a:spAutoFit/>
          </a:bodyPr>
          <a:lstStyle/>
          <a:p>
            <a:pPr marL="285750" indent="-285750" algn="just">
              <a:buFont typeface="Wingdings" panose="05000000000000000000" pitchFamily="2" charset="2"/>
              <a:buChar char="§"/>
            </a:pPr>
            <a:r>
              <a:rPr lang="en-SG" sz="1300" b="0" dirty="0" smtClean="0">
                <a:solidFill>
                  <a:srgbClr val="515151"/>
                </a:solidFill>
              </a:rPr>
              <a:t>Identify </a:t>
            </a:r>
            <a:r>
              <a:rPr lang="en-SG" sz="1300" b="0" dirty="0">
                <a:solidFill>
                  <a:srgbClr val="515151"/>
                </a:solidFill>
              </a:rPr>
              <a:t>the universe of depressed or temporarily out-of-favour stocks that are backed by good fundamentals.</a:t>
            </a:r>
          </a:p>
        </p:txBody>
      </p:sp>
      <p:sp>
        <p:nvSpPr>
          <p:cNvPr id="82" name="TextBox 81"/>
          <p:cNvSpPr txBox="1"/>
          <p:nvPr/>
        </p:nvSpPr>
        <p:spPr>
          <a:xfrm>
            <a:off x="2743200" y="2106424"/>
            <a:ext cx="6587892" cy="892552"/>
          </a:xfrm>
          <a:prstGeom prst="rect">
            <a:avLst/>
          </a:prstGeom>
          <a:noFill/>
        </p:spPr>
        <p:txBody>
          <a:bodyPr wrap="square" rtlCol="0">
            <a:spAutoFit/>
          </a:bodyPr>
          <a:lstStyle/>
          <a:p>
            <a:pPr marL="285750" indent="-285750" algn="just">
              <a:buFont typeface="Wingdings" panose="05000000000000000000" pitchFamily="2" charset="2"/>
              <a:buChar char="§"/>
            </a:pPr>
            <a:r>
              <a:rPr lang="en-SG" sz="1300" b="0" dirty="0" smtClean="0">
                <a:solidFill>
                  <a:srgbClr val="515151"/>
                </a:solidFill>
              </a:rPr>
              <a:t>Prefer companies with </a:t>
            </a:r>
            <a:r>
              <a:rPr lang="en-SG" sz="1300" b="0" dirty="0">
                <a:solidFill>
                  <a:srgbClr val="515151"/>
                </a:solidFill>
              </a:rPr>
              <a:t>strong balance sheet, positive </a:t>
            </a:r>
            <a:r>
              <a:rPr lang="en-SG" sz="1300" b="0" dirty="0" smtClean="0">
                <a:solidFill>
                  <a:srgbClr val="515151"/>
                </a:solidFill>
              </a:rPr>
              <a:t>earnings </a:t>
            </a:r>
            <a:r>
              <a:rPr lang="en-SG" sz="1300" b="0" dirty="0">
                <a:solidFill>
                  <a:srgbClr val="515151"/>
                </a:solidFill>
              </a:rPr>
              <a:t>and </a:t>
            </a:r>
            <a:r>
              <a:rPr lang="en-SG" sz="1300" b="0" dirty="0" smtClean="0">
                <a:solidFill>
                  <a:srgbClr val="515151"/>
                </a:solidFill>
              </a:rPr>
              <a:t>attractive </a:t>
            </a:r>
            <a:r>
              <a:rPr lang="en-SG" sz="1300" b="0" dirty="0">
                <a:solidFill>
                  <a:srgbClr val="515151"/>
                </a:solidFill>
              </a:rPr>
              <a:t>financial </a:t>
            </a:r>
            <a:r>
              <a:rPr lang="en-SG" sz="1300" b="0" dirty="0" smtClean="0">
                <a:solidFill>
                  <a:srgbClr val="515151"/>
                </a:solidFill>
              </a:rPr>
              <a:t>ratios.</a:t>
            </a:r>
            <a:endParaRPr lang="en-SG" sz="1300" b="0" dirty="0">
              <a:solidFill>
                <a:srgbClr val="515151"/>
              </a:solidFill>
            </a:endParaRPr>
          </a:p>
          <a:p>
            <a:pPr marL="285750" indent="-285750" algn="just">
              <a:buFont typeface="Wingdings" panose="05000000000000000000" pitchFamily="2" charset="2"/>
              <a:buChar char="§"/>
            </a:pPr>
            <a:r>
              <a:rPr lang="en-SG" sz="1300" b="0" dirty="0" smtClean="0">
                <a:solidFill>
                  <a:srgbClr val="515151"/>
                </a:solidFill>
              </a:rPr>
              <a:t>Conduct complementary </a:t>
            </a:r>
            <a:r>
              <a:rPr lang="en-SG" sz="1300" b="0" dirty="0">
                <a:solidFill>
                  <a:srgbClr val="515151"/>
                </a:solidFill>
              </a:rPr>
              <a:t>technical analysis to look out for stocks that are selling at historical lows.</a:t>
            </a:r>
          </a:p>
        </p:txBody>
      </p:sp>
      <p:cxnSp>
        <p:nvCxnSpPr>
          <p:cNvPr id="87" name="Straight Arrow Connector 86"/>
          <p:cNvCxnSpPr/>
          <p:nvPr/>
        </p:nvCxnSpPr>
        <p:spPr bwMode="auto">
          <a:xfrm flipV="1">
            <a:off x="3200400" y="2819400"/>
            <a:ext cx="0" cy="457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88" name="Rectangle 87"/>
          <p:cNvSpPr/>
          <p:nvPr/>
        </p:nvSpPr>
        <p:spPr bwMode="auto">
          <a:xfrm>
            <a:off x="609599" y="5292294"/>
            <a:ext cx="1752601" cy="706653"/>
          </a:xfrm>
          <a:prstGeom prst="rect">
            <a:avLst/>
          </a:prstGeom>
          <a:solidFill>
            <a:srgbClr val="04400B"/>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6" name="TextBox 25"/>
          <p:cNvSpPr txBox="1">
            <a:spLocks noChangeArrowheads="1"/>
          </p:cNvSpPr>
          <p:nvPr/>
        </p:nvSpPr>
        <p:spPr bwMode="auto">
          <a:xfrm>
            <a:off x="762000" y="5257800"/>
            <a:ext cx="1447800" cy="692497"/>
          </a:xfrm>
          <a:prstGeom prst="rect">
            <a:avLst/>
          </a:prstGeom>
          <a:noFill/>
          <a:ln w="9525">
            <a:noFill/>
            <a:miter lim="800000"/>
            <a:headEnd/>
            <a:tailEnd/>
          </a:ln>
          <a:effectLst>
            <a:outerShdw algn="ctr" rotWithShape="0">
              <a:srgbClr val="000000">
                <a:alpha val="0"/>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ctr">
              <a:defRPr/>
            </a:pPr>
            <a:r>
              <a:rPr lang="en-GB" altLang="en-US" sz="1300" b="1" dirty="0">
                <a:solidFill>
                  <a:schemeClr val="bg1"/>
                </a:solidFill>
                <a:latin typeface="+mn-lt"/>
                <a:ea typeface="ＭＳ Ｐゴシック" pitchFamily="50" charset="-128"/>
              </a:rPr>
              <a:t>5. </a:t>
            </a:r>
            <a:r>
              <a:rPr lang="en-US" altLang="en-US" sz="1300" b="1" dirty="0">
                <a:solidFill>
                  <a:schemeClr val="bg1"/>
                </a:solidFill>
                <a:latin typeface="+mn-lt"/>
                <a:ea typeface="ＭＳ Ｐゴシック" pitchFamily="50" charset="-128"/>
              </a:rPr>
              <a:t>Ongoing </a:t>
            </a:r>
          </a:p>
          <a:p>
            <a:pPr algn="ctr">
              <a:defRPr/>
            </a:pPr>
            <a:r>
              <a:rPr lang="en-US" altLang="en-US" sz="1300" b="1" dirty="0">
                <a:solidFill>
                  <a:schemeClr val="bg1"/>
                </a:solidFill>
                <a:latin typeface="+mn-lt"/>
                <a:ea typeface="ＭＳ Ｐゴシック" pitchFamily="50" charset="-128"/>
              </a:rPr>
              <a:t>Risk Monitoring </a:t>
            </a:r>
          </a:p>
          <a:p>
            <a:pPr algn="ctr">
              <a:defRPr/>
            </a:pPr>
            <a:r>
              <a:rPr lang="en-US" altLang="en-US" sz="1300" b="1" dirty="0">
                <a:solidFill>
                  <a:schemeClr val="bg1"/>
                </a:solidFill>
                <a:latin typeface="+mn-lt"/>
                <a:ea typeface="ＭＳ Ｐゴシック" pitchFamily="50" charset="-128"/>
              </a:rPr>
              <a:t>&amp; Management</a:t>
            </a:r>
            <a:endParaRPr lang="en-GB" altLang="ja-JP" sz="1300" b="1" dirty="0">
              <a:solidFill>
                <a:schemeClr val="bg1"/>
              </a:solidFill>
              <a:latin typeface="+mn-lt"/>
              <a:ea typeface="ＭＳ Ｐゴシック" pitchFamily="50" charset="-128"/>
            </a:endParaRPr>
          </a:p>
        </p:txBody>
      </p:sp>
      <p:sp>
        <p:nvSpPr>
          <p:cNvPr id="89" name="TextBox 88"/>
          <p:cNvSpPr txBox="1"/>
          <p:nvPr/>
        </p:nvSpPr>
        <p:spPr>
          <a:xfrm>
            <a:off x="2787760" y="3185755"/>
            <a:ext cx="6477000" cy="892552"/>
          </a:xfrm>
          <a:prstGeom prst="rect">
            <a:avLst/>
          </a:prstGeom>
          <a:noFill/>
        </p:spPr>
        <p:txBody>
          <a:bodyPr wrap="square" rtlCol="0">
            <a:spAutoFit/>
          </a:bodyPr>
          <a:lstStyle/>
          <a:p>
            <a:pPr marL="285750" indent="-285750" algn="just">
              <a:buFont typeface="Wingdings" panose="05000000000000000000" pitchFamily="2" charset="2"/>
              <a:buChar char="§"/>
            </a:pPr>
            <a:r>
              <a:rPr lang="en-SG" sz="1300" b="0" dirty="0" smtClean="0">
                <a:solidFill>
                  <a:srgbClr val="515151"/>
                </a:solidFill>
              </a:rPr>
              <a:t>Further due diligence is conducted via management meetings and/or company </a:t>
            </a:r>
            <a:r>
              <a:rPr lang="en-SG" sz="1300" b="0" dirty="0">
                <a:solidFill>
                  <a:srgbClr val="515151"/>
                </a:solidFill>
              </a:rPr>
              <a:t>visits, </a:t>
            </a:r>
            <a:r>
              <a:rPr lang="en-SG" sz="1300" b="0" dirty="0" smtClean="0">
                <a:solidFill>
                  <a:srgbClr val="515151"/>
                </a:solidFill>
              </a:rPr>
              <a:t>and </a:t>
            </a:r>
            <a:r>
              <a:rPr lang="en-SG" sz="1300" b="0" dirty="0">
                <a:solidFill>
                  <a:srgbClr val="515151"/>
                </a:solidFill>
              </a:rPr>
              <a:t>grapevine. Favour </a:t>
            </a:r>
            <a:r>
              <a:rPr lang="en-SG" sz="1300" b="0" dirty="0" smtClean="0">
                <a:solidFill>
                  <a:srgbClr val="515151"/>
                </a:solidFill>
              </a:rPr>
              <a:t>company management with integrity, capable and focused with significant </a:t>
            </a:r>
            <a:r>
              <a:rPr lang="en-SG" sz="1300" b="0" dirty="0">
                <a:solidFill>
                  <a:srgbClr val="515151"/>
                </a:solidFill>
              </a:rPr>
              <a:t>interest in the companies. Transparency and corporate governance factors are also important considerations.</a:t>
            </a:r>
          </a:p>
        </p:txBody>
      </p:sp>
      <p:sp>
        <p:nvSpPr>
          <p:cNvPr id="90" name="TextBox 89"/>
          <p:cNvSpPr txBox="1"/>
          <p:nvPr/>
        </p:nvSpPr>
        <p:spPr>
          <a:xfrm>
            <a:off x="2750016" y="4343400"/>
            <a:ext cx="6511692" cy="692497"/>
          </a:xfrm>
          <a:prstGeom prst="rect">
            <a:avLst/>
          </a:prstGeom>
          <a:noFill/>
        </p:spPr>
        <p:txBody>
          <a:bodyPr wrap="square" rtlCol="0">
            <a:spAutoFit/>
          </a:bodyPr>
          <a:lstStyle/>
          <a:p>
            <a:pPr marL="285750" indent="-285750" algn="just">
              <a:buFont typeface="Wingdings" panose="05000000000000000000" pitchFamily="2" charset="2"/>
              <a:buChar char="§"/>
            </a:pPr>
            <a:r>
              <a:rPr lang="en-SG" sz="1300" b="0" dirty="0" smtClean="0">
                <a:solidFill>
                  <a:srgbClr val="515151"/>
                </a:solidFill>
              </a:rPr>
              <a:t>Evaluated stock for the </a:t>
            </a:r>
            <a:r>
              <a:rPr lang="en-SG" sz="1300" b="0" dirty="0">
                <a:solidFill>
                  <a:srgbClr val="515151"/>
                </a:solidFill>
              </a:rPr>
              <a:t>portfolios are proposed and discussed at the weekly Investment Committee Meetings. </a:t>
            </a:r>
            <a:endParaRPr lang="en-SG" sz="1300" b="0" dirty="0" smtClean="0">
              <a:solidFill>
                <a:srgbClr val="515151"/>
              </a:solidFill>
            </a:endParaRPr>
          </a:p>
          <a:p>
            <a:pPr marL="285750" indent="-285750" algn="just">
              <a:buFont typeface="Wingdings" panose="05000000000000000000" pitchFamily="2" charset="2"/>
              <a:buChar char="§"/>
            </a:pPr>
            <a:r>
              <a:rPr lang="en-SG" sz="1300" b="0" dirty="0" smtClean="0">
                <a:solidFill>
                  <a:srgbClr val="515151"/>
                </a:solidFill>
              </a:rPr>
              <a:t>Intra-week </a:t>
            </a:r>
            <a:r>
              <a:rPr lang="en-SG" sz="1300" b="0" dirty="0">
                <a:solidFill>
                  <a:srgbClr val="515151"/>
                </a:solidFill>
              </a:rPr>
              <a:t>approval can be sought via circulation. </a:t>
            </a:r>
          </a:p>
        </p:txBody>
      </p:sp>
      <p:sp>
        <p:nvSpPr>
          <p:cNvPr id="32" name="TextBox 31"/>
          <p:cNvSpPr txBox="1"/>
          <p:nvPr/>
        </p:nvSpPr>
        <p:spPr>
          <a:xfrm>
            <a:off x="2750016" y="5334000"/>
            <a:ext cx="6546384" cy="892552"/>
          </a:xfrm>
          <a:prstGeom prst="rect">
            <a:avLst/>
          </a:prstGeom>
          <a:noFill/>
        </p:spPr>
        <p:txBody>
          <a:bodyPr wrap="square" rtlCol="0">
            <a:spAutoFit/>
          </a:bodyPr>
          <a:lstStyle/>
          <a:p>
            <a:pPr marL="285750" indent="-285750" algn="just">
              <a:buFont typeface="Wingdings" panose="05000000000000000000" pitchFamily="2" charset="2"/>
              <a:buChar char="§"/>
            </a:pPr>
            <a:r>
              <a:rPr lang="en-US" sz="1300" b="0" dirty="0" smtClean="0">
                <a:solidFill>
                  <a:srgbClr val="515151"/>
                </a:solidFill>
              </a:rPr>
              <a:t>Pre-trade </a:t>
            </a:r>
            <a:r>
              <a:rPr lang="en-US" sz="1300" b="0" dirty="0">
                <a:solidFill>
                  <a:srgbClr val="515151"/>
                </a:solidFill>
              </a:rPr>
              <a:t>compliance check.</a:t>
            </a:r>
            <a:endParaRPr lang="en-SG" sz="1300" b="0" dirty="0">
              <a:solidFill>
                <a:srgbClr val="515151"/>
              </a:solidFill>
            </a:endParaRPr>
          </a:p>
          <a:p>
            <a:pPr marL="285750" indent="-285750" algn="just">
              <a:buFont typeface="Wingdings" panose="05000000000000000000" pitchFamily="2" charset="2"/>
              <a:buChar char="§"/>
            </a:pPr>
            <a:r>
              <a:rPr lang="en-US" sz="1300" b="0" dirty="0" smtClean="0">
                <a:solidFill>
                  <a:srgbClr val="515151"/>
                </a:solidFill>
              </a:rPr>
              <a:t>Investment </a:t>
            </a:r>
            <a:r>
              <a:rPr lang="en-US" sz="1300" b="0" dirty="0">
                <a:solidFill>
                  <a:srgbClr val="515151"/>
                </a:solidFill>
              </a:rPr>
              <a:t>risk management is monitored by the investment team daily.</a:t>
            </a:r>
            <a:endParaRPr lang="en-SG" sz="1300" b="0" dirty="0" smtClean="0">
              <a:solidFill>
                <a:srgbClr val="515151"/>
              </a:solidFill>
            </a:endParaRPr>
          </a:p>
          <a:p>
            <a:pPr marL="285750" indent="-285750" algn="just">
              <a:buFont typeface="Wingdings" panose="05000000000000000000" pitchFamily="2" charset="2"/>
              <a:buChar char="§"/>
            </a:pPr>
            <a:r>
              <a:rPr lang="en-SG" sz="1300" b="0" dirty="0" smtClean="0">
                <a:solidFill>
                  <a:srgbClr val="515151"/>
                </a:solidFill>
              </a:rPr>
              <a:t>Post-trade compliance check </a:t>
            </a:r>
            <a:r>
              <a:rPr lang="en-SG" sz="1300" b="0" dirty="0">
                <a:solidFill>
                  <a:srgbClr val="515151"/>
                </a:solidFill>
              </a:rPr>
              <a:t>and ongoing </a:t>
            </a:r>
            <a:r>
              <a:rPr lang="en-SG" sz="1300" b="0" dirty="0" smtClean="0">
                <a:solidFill>
                  <a:srgbClr val="515151"/>
                </a:solidFill>
              </a:rPr>
              <a:t>monitoring are </a:t>
            </a:r>
            <a:r>
              <a:rPr lang="en-SG" sz="1300" b="0" dirty="0">
                <a:solidFill>
                  <a:srgbClr val="515151"/>
                </a:solidFill>
              </a:rPr>
              <a:t>carried out by </a:t>
            </a:r>
            <a:r>
              <a:rPr lang="en-SG" sz="1300" b="0" dirty="0" smtClean="0">
                <a:solidFill>
                  <a:srgbClr val="515151"/>
                </a:solidFill>
              </a:rPr>
              <a:t> </a:t>
            </a:r>
            <a:r>
              <a:rPr lang="en-SG" sz="1300" b="0" dirty="0">
                <a:solidFill>
                  <a:srgbClr val="515151"/>
                </a:solidFill>
              </a:rPr>
              <a:t>designated Compliance Officer. </a:t>
            </a:r>
          </a:p>
        </p:txBody>
      </p:sp>
    </p:spTree>
    <p:extLst>
      <p:ext uri="{BB962C8B-B14F-4D97-AF65-F5344CB8AC3E}">
        <p14:creationId xmlns:p14="http://schemas.microsoft.com/office/powerpoint/2010/main" val="56002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00110"/>
          </a:xfrm>
          <a:prstGeom prst="rect">
            <a:avLst/>
          </a:prstGeom>
          <a:noFill/>
        </p:spPr>
        <p:txBody>
          <a:bodyPr wrap="square" rtlCol="0">
            <a:spAutoFit/>
          </a:bodyPr>
          <a:lstStyle/>
          <a:p>
            <a:r>
              <a:rPr lang="en-US" sz="2000" dirty="0">
                <a:solidFill>
                  <a:srgbClr val="469050"/>
                </a:solidFill>
              </a:rPr>
              <a:t>6. REPRESENATIVE FUND INVESTMENT PERFORMANCE</a:t>
            </a:r>
            <a:endParaRPr lang="en-SG" sz="2000" dirty="0">
              <a:solidFill>
                <a:srgbClr val="469050"/>
              </a:solidFill>
            </a:endParaRPr>
          </a:p>
        </p:txBody>
      </p:sp>
      <p:sp>
        <p:nvSpPr>
          <p:cNvPr id="11" name="TextBox 10"/>
          <p:cNvSpPr txBox="1"/>
          <p:nvPr/>
        </p:nvSpPr>
        <p:spPr>
          <a:xfrm>
            <a:off x="1863492" y="6470073"/>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at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t>11</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4" name="TextBox 3"/>
          <p:cNvSpPr txBox="1"/>
          <p:nvPr/>
        </p:nvSpPr>
        <p:spPr>
          <a:xfrm>
            <a:off x="457200" y="990600"/>
            <a:ext cx="8873892" cy="738664"/>
          </a:xfrm>
          <a:prstGeom prst="rect">
            <a:avLst/>
          </a:prstGeom>
          <a:noFill/>
        </p:spPr>
        <p:txBody>
          <a:bodyPr wrap="square" rtlCol="0">
            <a:spAutoFit/>
          </a:bodyPr>
          <a:lstStyle/>
          <a:p>
            <a:pPr algn="just"/>
            <a:r>
              <a:rPr lang="en-US" sz="2100" dirty="0">
                <a:solidFill>
                  <a:srgbClr val="006600"/>
                </a:solidFill>
              </a:rPr>
              <a:t>Cumulative Net Returns – Pheim SICAV-SIF-ASEAN Emerging Companies  (USD)</a:t>
            </a:r>
            <a:endParaRPr lang="en-SG" sz="2100" dirty="0">
              <a:solidFill>
                <a:srgbClr val="006600"/>
              </a:solidFill>
            </a:endParaRPr>
          </a:p>
        </p:txBody>
      </p:sp>
      <p:sp>
        <p:nvSpPr>
          <p:cNvPr id="7" name="TextBox 6"/>
          <p:cNvSpPr txBox="1"/>
          <p:nvPr/>
        </p:nvSpPr>
        <p:spPr>
          <a:xfrm>
            <a:off x="609600" y="5562600"/>
            <a:ext cx="8610600" cy="938719"/>
          </a:xfrm>
          <a:prstGeom prst="rect">
            <a:avLst/>
          </a:prstGeom>
          <a:noFill/>
        </p:spPr>
        <p:txBody>
          <a:bodyPr wrap="square" rtlCol="0">
            <a:spAutoFit/>
          </a:bodyPr>
          <a:lstStyle/>
          <a:p>
            <a:pPr algn="just"/>
            <a:r>
              <a:rPr lang="en-US" sz="1100" b="0" dirty="0">
                <a:solidFill>
                  <a:srgbClr val="515151"/>
                </a:solidFill>
              </a:rPr>
              <a:t>Returns are based on a Pheim SICAV SIF ASEAN Emerging Companies Fund managed by Pheim Malaysia and supervised by our Chief Strategist. Returns are US Dollar based and are calculated net of management fees, incentive fees, transaction costs and expenses but include reinvestment of dividends and </a:t>
            </a:r>
            <a:r>
              <a:rPr lang="en-US" sz="1100" b="0" dirty="0" smtClean="0">
                <a:solidFill>
                  <a:srgbClr val="515151"/>
                </a:solidFill>
              </a:rPr>
              <a:t>interest. The </a:t>
            </a:r>
            <a:r>
              <a:rPr lang="en-US" sz="1100" b="0" dirty="0">
                <a:solidFill>
                  <a:srgbClr val="515151"/>
                </a:solidFill>
              </a:rPr>
              <a:t>reference benchmark is FTSE All World ASEAN Index. </a:t>
            </a:r>
            <a:r>
              <a:rPr lang="en-SG" sz="1100" b="0" dirty="0">
                <a:solidFill>
                  <a:srgbClr val="515151"/>
                </a:solidFill>
              </a:rPr>
              <a:t>© Copyright FTSE </a:t>
            </a:r>
            <a:r>
              <a:rPr lang="en-SG" sz="1100" b="0" dirty="0" smtClean="0">
                <a:solidFill>
                  <a:srgbClr val="515151"/>
                </a:solidFill>
              </a:rPr>
              <a:t>Russell. </a:t>
            </a:r>
            <a:r>
              <a:rPr lang="en-US" sz="1100" b="0" dirty="0" smtClean="0">
                <a:solidFill>
                  <a:srgbClr val="515151"/>
                </a:solidFill>
              </a:rPr>
              <a:t>Past </a:t>
            </a:r>
            <a:r>
              <a:rPr lang="en-US" sz="1100" b="0" dirty="0">
                <a:solidFill>
                  <a:srgbClr val="515151"/>
                </a:solidFill>
              </a:rPr>
              <a:t>performance is not indicative of future returns</a:t>
            </a:r>
            <a:r>
              <a:rPr lang="en-US" sz="1100" b="0" dirty="0" smtClean="0">
                <a:solidFill>
                  <a:srgbClr val="515151"/>
                </a:solidFill>
              </a:rPr>
              <a:t>. Inception date: 3 February 1995. </a:t>
            </a:r>
            <a:r>
              <a:rPr lang="en-US" sz="1100" b="0" dirty="0">
                <a:solidFill>
                  <a:srgbClr val="515151"/>
                </a:solidFill>
              </a:rPr>
              <a:t>Source: Pheim AM, as at </a:t>
            </a:r>
            <a:r>
              <a:rPr lang="en-US" sz="1100" b="0" dirty="0" smtClean="0">
                <a:solidFill>
                  <a:srgbClr val="515151"/>
                </a:solidFill>
              </a:rPr>
              <a:t>30 June 2017.</a:t>
            </a:r>
            <a:endParaRPr lang="en-SG" sz="1100" b="0" dirty="0">
              <a:solidFill>
                <a:srgbClr val="51515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3" y="5285633"/>
            <a:ext cx="53625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Chart 15"/>
          <p:cNvGraphicFramePr>
            <a:graphicFrameLocks/>
          </p:cNvGraphicFramePr>
          <p:nvPr>
            <p:extLst>
              <p:ext uri="{D42A27DB-BD31-4B8C-83A1-F6EECF244321}">
                <p14:modId xmlns:p14="http://schemas.microsoft.com/office/powerpoint/2010/main" val="389722832"/>
              </p:ext>
            </p:extLst>
          </p:nvPr>
        </p:nvGraphicFramePr>
        <p:xfrm>
          <a:off x="609600" y="1646691"/>
          <a:ext cx="8721491" cy="35646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03923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00110"/>
          </a:xfrm>
          <a:prstGeom prst="rect">
            <a:avLst/>
          </a:prstGeom>
          <a:noFill/>
        </p:spPr>
        <p:txBody>
          <a:bodyPr wrap="square" rtlCol="0">
            <a:spAutoFit/>
          </a:bodyPr>
          <a:lstStyle/>
          <a:p>
            <a:r>
              <a:rPr lang="en-US" sz="2000" dirty="0">
                <a:solidFill>
                  <a:srgbClr val="469050"/>
                </a:solidFill>
              </a:rPr>
              <a:t>6. REPRESENATIVE FUND INVESTMENT PERFORMANCE</a:t>
            </a:r>
            <a:endParaRPr lang="en-SG" sz="2000" dirty="0">
              <a:solidFill>
                <a:srgbClr val="469050"/>
              </a:solidFill>
            </a:endParaRPr>
          </a:p>
        </p:txBody>
      </p:sp>
      <p:sp>
        <p:nvSpPr>
          <p:cNvPr id="11" name="TextBox 10"/>
          <p:cNvSpPr txBox="1"/>
          <p:nvPr/>
        </p:nvSpPr>
        <p:spPr>
          <a:xfrm>
            <a:off x="1863492" y="6468432"/>
            <a:ext cx="7315200" cy="261610"/>
          </a:xfrm>
          <a:prstGeom prst="rect">
            <a:avLst/>
          </a:prstGeom>
          <a:noFill/>
        </p:spPr>
        <p:txBody>
          <a:bodyPr wrap="square" rtlCol="0">
            <a:spAutoFit/>
          </a:bodyPr>
          <a:lstStyle/>
          <a:p>
            <a:pPr algn="r"/>
            <a:r>
              <a:rPr lang="en-US" sz="1100" b="0" dirty="0" smtClean="0">
                <a:solidFill>
                  <a:srgbClr val="515151"/>
                </a:solidFill>
              </a:rPr>
              <a:t>Confidential – Not for redistribution. This material must be read in conjunction with the “Disclaimer” at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smtClean="0"/>
              <a:t> </a:t>
            </a:r>
            <a:r>
              <a:rPr lang="en-US" sz="1000" dirty="0" smtClean="0"/>
              <a:t>12</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smtClean="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smtClean="0">
              <a:ln>
                <a:noFill/>
              </a:ln>
              <a:solidFill>
                <a:schemeClr val="bg1"/>
              </a:solidFill>
              <a:effectLst/>
              <a:latin typeface="Arial" charset="0"/>
            </a:endParaRPr>
          </a:p>
        </p:txBody>
      </p:sp>
      <p:sp>
        <p:nvSpPr>
          <p:cNvPr id="4" name="TextBox 3"/>
          <p:cNvSpPr txBox="1"/>
          <p:nvPr/>
        </p:nvSpPr>
        <p:spPr>
          <a:xfrm>
            <a:off x="457200" y="990600"/>
            <a:ext cx="9372600" cy="738664"/>
          </a:xfrm>
          <a:prstGeom prst="rect">
            <a:avLst/>
          </a:prstGeom>
          <a:noFill/>
        </p:spPr>
        <p:txBody>
          <a:bodyPr wrap="square" rtlCol="0">
            <a:spAutoFit/>
          </a:bodyPr>
          <a:lstStyle/>
          <a:p>
            <a:r>
              <a:rPr lang="en-US" sz="2100" dirty="0" smtClean="0">
                <a:solidFill>
                  <a:srgbClr val="006600"/>
                </a:solidFill>
              </a:rPr>
              <a:t>Annualised Net Returns – Pheim SICAV-SIF-ASEAN Emerging Companies  (USD) (the “Fund”) </a:t>
            </a:r>
            <a:endParaRPr lang="en-SG" sz="2100" dirty="0">
              <a:solidFill>
                <a:srgbClr val="006600"/>
              </a:solidFill>
            </a:endParaRPr>
          </a:p>
        </p:txBody>
      </p:sp>
      <p:sp>
        <p:nvSpPr>
          <p:cNvPr id="7" name="TextBox 6"/>
          <p:cNvSpPr txBox="1"/>
          <p:nvPr/>
        </p:nvSpPr>
        <p:spPr>
          <a:xfrm>
            <a:off x="533400" y="5562600"/>
            <a:ext cx="8839200" cy="769441"/>
          </a:xfrm>
          <a:prstGeom prst="rect">
            <a:avLst/>
          </a:prstGeom>
          <a:noFill/>
        </p:spPr>
        <p:txBody>
          <a:bodyPr wrap="square" rtlCol="0">
            <a:spAutoFit/>
          </a:bodyPr>
          <a:lstStyle/>
          <a:p>
            <a:pPr algn="just"/>
            <a:r>
              <a:rPr lang="en-US" sz="1100" b="0" dirty="0" smtClean="0">
                <a:solidFill>
                  <a:srgbClr val="515151"/>
                </a:solidFill>
              </a:rPr>
              <a:t>Returns are based on a Pheim SICAV SIF ASEAN Emerging Companies Fund. Returns are US Dollar based and are calculated net of management fees, incentive fees, transaction costs and expenses but include reinvestment of dividends and interest. The reference benchmark is FTSE All </a:t>
            </a:r>
            <a:r>
              <a:rPr lang="en-US" sz="1100" b="0" dirty="0">
                <a:solidFill>
                  <a:srgbClr val="515151"/>
                </a:solidFill>
              </a:rPr>
              <a:t>World ASEAN Index. </a:t>
            </a:r>
            <a:r>
              <a:rPr lang="en-SG" sz="1100" b="0" dirty="0">
                <a:solidFill>
                  <a:srgbClr val="515151"/>
                </a:solidFill>
              </a:rPr>
              <a:t>© Copyright FTSE </a:t>
            </a:r>
            <a:r>
              <a:rPr lang="en-SG" sz="1100" b="0" dirty="0" smtClean="0">
                <a:solidFill>
                  <a:srgbClr val="515151"/>
                </a:solidFill>
              </a:rPr>
              <a:t>Russell. </a:t>
            </a:r>
            <a:r>
              <a:rPr lang="en-US" sz="1100" b="0" dirty="0" smtClean="0">
                <a:solidFill>
                  <a:srgbClr val="515151"/>
                </a:solidFill>
              </a:rPr>
              <a:t>Past </a:t>
            </a:r>
            <a:r>
              <a:rPr lang="en-US" sz="1100" b="0" dirty="0">
                <a:solidFill>
                  <a:srgbClr val="515151"/>
                </a:solidFill>
              </a:rPr>
              <a:t>performance is not indicative of future returns. Source: Pheim AM, as at </a:t>
            </a:r>
            <a:r>
              <a:rPr lang="en-US" sz="1100" b="0" dirty="0" smtClean="0">
                <a:solidFill>
                  <a:srgbClr val="515151"/>
                </a:solidFill>
              </a:rPr>
              <a:t>30 June 2017.</a:t>
            </a:r>
            <a:endParaRPr lang="en-SG" sz="1100" b="0" dirty="0">
              <a:solidFill>
                <a:srgbClr val="51515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473909522"/>
              </p:ext>
            </p:extLst>
          </p:nvPr>
        </p:nvGraphicFramePr>
        <p:xfrm>
          <a:off x="533400" y="1752600"/>
          <a:ext cx="8686799" cy="3657601"/>
        </p:xfrm>
        <a:graphic>
          <a:graphicData uri="http://schemas.openxmlformats.org/drawingml/2006/table">
            <a:tbl>
              <a:tblPr/>
              <a:tblGrid>
                <a:gridCol w="1353417"/>
                <a:gridCol w="1082734"/>
                <a:gridCol w="1015062"/>
                <a:gridCol w="1015062"/>
                <a:gridCol w="1186021"/>
                <a:gridCol w="1068487"/>
                <a:gridCol w="983008"/>
                <a:gridCol w="983008"/>
              </a:tblGrid>
              <a:tr h="1297858">
                <a:tc>
                  <a:txBody>
                    <a:bodyPr/>
                    <a:lstStyle/>
                    <a:p>
                      <a:pPr algn="l" fontAlgn="ctr"/>
                      <a:r>
                        <a:rPr lang="en-SG" sz="1000" b="1" i="0" u="none" strike="noStrike" dirty="0">
                          <a:solidFill>
                            <a:srgbClr val="000000"/>
                          </a:solidFill>
                          <a:effectLst/>
                          <a:latin typeface="Arial"/>
                        </a:rPr>
                        <a:t>Periods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smtClean="0">
                          <a:solidFill>
                            <a:srgbClr val="000000"/>
                          </a:solidFill>
                          <a:effectLst/>
                          <a:latin typeface="+mn-lt"/>
                        </a:rPr>
                        <a:t>Fund </a:t>
                      </a:r>
                    </a:p>
                    <a:p>
                      <a:pPr algn="ctr" fontAlgn="ctr"/>
                      <a:r>
                        <a:rPr lang="en-SG" sz="1000" b="1" i="0" u="none" strike="noStrike" dirty="0" smtClean="0">
                          <a:solidFill>
                            <a:srgbClr val="000000"/>
                          </a:solidFill>
                          <a:effectLst/>
                          <a:latin typeface="+mn-lt"/>
                        </a:rPr>
                        <a:t>Annualized Return</a:t>
                      </a:r>
                      <a:endParaRPr lang="en-SG" sz="10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FTSE All World ASEAN </a:t>
                      </a:r>
                      <a:r>
                        <a:rPr lang="en-SG" sz="1000" b="1" i="0" u="none" strike="noStrike" dirty="0" smtClean="0">
                          <a:solidFill>
                            <a:srgbClr val="000000"/>
                          </a:solidFill>
                          <a:effectLst/>
                          <a:latin typeface="Arial"/>
                        </a:rPr>
                        <a:t>Annualized</a:t>
                      </a:r>
                    </a:p>
                    <a:p>
                      <a:pPr algn="ctr" fontAlgn="ctr"/>
                      <a:r>
                        <a:rPr lang="en-US" sz="1000" b="1" i="0" u="none" strike="noStrike" dirty="0" smtClean="0">
                          <a:solidFill>
                            <a:srgbClr val="000000"/>
                          </a:solidFill>
                          <a:effectLst/>
                          <a:latin typeface="Arial"/>
                        </a:rPr>
                        <a:t>Return</a:t>
                      </a:r>
                      <a:endParaRPr lang="en-SG" sz="10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Excess </a:t>
                      </a:r>
                      <a:r>
                        <a:rPr lang="en-SG" sz="1000" b="1" i="0" u="none" strike="noStrike" dirty="0" smtClean="0">
                          <a:solidFill>
                            <a:srgbClr val="000000"/>
                          </a:solidFill>
                          <a:effectLst/>
                          <a:latin typeface="Arial"/>
                        </a:rPr>
                        <a:t>Return</a:t>
                      </a:r>
                      <a:endParaRPr lang="en-SG" sz="10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Sharpe Ratio (assuming RFR @ </a:t>
                      </a:r>
                      <a:r>
                        <a:rPr lang="en-SG" sz="1000" b="1" i="0" u="none" strike="noStrike" dirty="0" smtClean="0">
                          <a:solidFill>
                            <a:srgbClr val="000000"/>
                          </a:solidFill>
                          <a:effectLst/>
                          <a:latin typeface="Arial"/>
                        </a:rPr>
                        <a:t>1.00% </a:t>
                      </a:r>
                      <a:r>
                        <a:rPr lang="en-SG" sz="1000" b="1" i="0" u="none" strike="noStrike" dirty="0">
                          <a:solidFill>
                            <a:srgbClr val="000000"/>
                          </a:solidFill>
                          <a:effectLst/>
                          <a:latin typeface="Arial"/>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Information </a:t>
                      </a:r>
                      <a:endParaRPr lang="en-SG" sz="1000" b="1" i="0" u="none" strike="noStrike" dirty="0" smtClean="0">
                        <a:solidFill>
                          <a:srgbClr val="000000"/>
                        </a:solidFill>
                        <a:effectLst/>
                        <a:latin typeface="Arial"/>
                      </a:endParaRPr>
                    </a:p>
                    <a:p>
                      <a:pPr algn="ctr" fontAlgn="ctr"/>
                      <a:r>
                        <a:rPr lang="en-SG" sz="1000" b="1" i="0" u="none" strike="noStrike" dirty="0" smtClean="0">
                          <a:solidFill>
                            <a:srgbClr val="000000"/>
                          </a:solidFill>
                          <a:effectLst/>
                          <a:latin typeface="Arial"/>
                        </a:rPr>
                        <a:t>Ratio</a:t>
                      </a:r>
                      <a:endParaRPr lang="en-SG" sz="10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smtClean="0">
                          <a:solidFill>
                            <a:srgbClr val="000000"/>
                          </a:solidFill>
                          <a:effectLst/>
                          <a:latin typeface="+mn-lt"/>
                        </a:rPr>
                        <a:t>Fund Annualized Volatility</a:t>
                      </a:r>
                      <a:endParaRPr lang="en-SG" sz="10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smtClean="0">
                          <a:solidFill>
                            <a:srgbClr val="000000"/>
                          </a:solidFill>
                          <a:effectLst/>
                          <a:latin typeface="+mn-lt"/>
                        </a:rPr>
                        <a:t>Annualized Tracking Error</a:t>
                      </a:r>
                      <a:endParaRPr lang="en-SG" sz="10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4968">
                <a:tc>
                  <a:txBody>
                    <a:bodyPr/>
                    <a:lstStyle/>
                    <a:p>
                      <a:pPr algn="l" fontAlgn="ctr"/>
                      <a:r>
                        <a:rPr lang="en-SG" sz="1100" b="0" i="0" u="none" strike="noStrike" dirty="0">
                          <a:solidFill>
                            <a:srgbClr val="000000"/>
                          </a:solidFill>
                          <a:effectLst/>
                          <a:latin typeface="Calibri"/>
                        </a:rPr>
                        <a:t>1-Year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968">
                <a:tc>
                  <a:txBody>
                    <a:bodyPr/>
                    <a:lstStyle/>
                    <a:p>
                      <a:pPr algn="l" fontAlgn="ctr"/>
                      <a:r>
                        <a:rPr lang="en-SG" sz="1100" b="0" i="0" u="none" strike="noStrike" dirty="0">
                          <a:solidFill>
                            <a:srgbClr val="000000"/>
                          </a:solidFill>
                          <a:effectLst/>
                          <a:latin typeface="Calibri"/>
                        </a:rPr>
                        <a:t>3-Year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968">
                <a:tc>
                  <a:txBody>
                    <a:bodyPr/>
                    <a:lstStyle/>
                    <a:p>
                      <a:pPr algn="l" fontAlgn="ctr"/>
                      <a:r>
                        <a:rPr lang="en-SG" sz="1100" b="0" i="0" u="none" strike="noStrike" dirty="0">
                          <a:solidFill>
                            <a:srgbClr val="000000"/>
                          </a:solidFill>
                          <a:effectLst/>
                          <a:latin typeface="Calibri"/>
                        </a:rPr>
                        <a:t>5-Year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968">
                <a:tc>
                  <a:txBody>
                    <a:bodyPr/>
                    <a:lstStyle/>
                    <a:p>
                      <a:pPr algn="l" fontAlgn="ctr"/>
                      <a:r>
                        <a:rPr lang="en-SG" sz="1100" b="0" i="0" u="none" strike="noStrike" dirty="0">
                          <a:solidFill>
                            <a:srgbClr val="000000"/>
                          </a:solidFill>
                          <a:effectLst/>
                          <a:latin typeface="Calibri"/>
                        </a:rPr>
                        <a:t>10-Year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23.64%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968">
                <a:tc>
                  <a:txBody>
                    <a:bodyPr/>
                    <a:lstStyle/>
                    <a:p>
                      <a:pPr algn="l" fontAlgn="ctr"/>
                      <a:r>
                        <a:rPr lang="en-SG" sz="1100" b="0" i="0" u="none" strike="noStrike" dirty="0">
                          <a:solidFill>
                            <a:srgbClr val="000000"/>
                          </a:solidFill>
                          <a:effectLst/>
                          <a:latin typeface="Calibri"/>
                        </a:rPr>
                        <a:t>15-Year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21.15%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968">
                <a:tc>
                  <a:txBody>
                    <a:bodyPr/>
                    <a:lstStyle/>
                    <a:p>
                      <a:pPr algn="l" fontAlgn="ctr"/>
                      <a:r>
                        <a:rPr lang="en-SG" sz="1100" b="0" i="0" u="none" strike="noStrike" dirty="0">
                          <a:solidFill>
                            <a:srgbClr val="000000"/>
                          </a:solidFill>
                          <a:effectLst/>
                          <a:latin typeface="Calibri"/>
                        </a:rPr>
                        <a:t>20-Year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26.36%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10.95%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935">
                <a:tc>
                  <a:txBody>
                    <a:bodyPr/>
                    <a:lstStyle/>
                    <a:p>
                      <a:pPr algn="l" fontAlgn="ctr"/>
                      <a:r>
                        <a:rPr lang="en-SG" sz="1100" b="0" i="0" u="none" strike="noStrike" dirty="0">
                          <a:solidFill>
                            <a:srgbClr val="000000"/>
                          </a:solidFill>
                          <a:effectLst/>
                          <a:latin typeface="Calibri"/>
                        </a:rPr>
                        <a:t>Since inception     </a:t>
                      </a:r>
                      <a:endParaRPr lang="en-SG" sz="1100" b="0" i="0" u="none" strike="noStrike" dirty="0" smtClean="0">
                        <a:solidFill>
                          <a:srgbClr val="000000"/>
                        </a:solidFill>
                        <a:effectLst/>
                        <a:latin typeface="Calibri"/>
                      </a:endParaRPr>
                    </a:p>
                    <a:p>
                      <a:pPr algn="l" fontAlgn="ctr"/>
                      <a:r>
                        <a:rPr lang="en-SG" sz="1100" b="0" i="0" u="none" strike="noStrike" dirty="0" smtClean="0">
                          <a:solidFill>
                            <a:srgbClr val="000000"/>
                          </a:solidFill>
                          <a:effectLst/>
                          <a:latin typeface="Calibri"/>
                        </a:rPr>
                        <a:t>(</a:t>
                      </a:r>
                      <a:r>
                        <a:rPr lang="en-SG" sz="1100" b="0" i="0" u="none" strike="noStrike" dirty="0">
                          <a:solidFill>
                            <a:srgbClr val="000000"/>
                          </a:solidFill>
                          <a:effectLst/>
                          <a:latin typeface="Calibri"/>
                        </a:rPr>
                        <a:t>3 February 1995)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dirty="0">
                          <a:solidFill>
                            <a:srgbClr val="000000"/>
                          </a:solidFill>
                          <a:effectLst/>
                          <a:latin typeface="Calibri"/>
                        </a:rPr>
                        <a:t>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dirty="0">
                          <a:solidFill>
                            <a:srgbClr val="000000"/>
                          </a:solidFill>
                          <a:effectLst/>
                          <a:latin typeface="Calibri"/>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a:solidFill>
                            <a:srgbClr val="000000"/>
                          </a:solidFill>
                          <a:effectLst/>
                          <a:latin typeface="Calibri"/>
                        </a:rPr>
                        <a:t>25.36%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100" b="0" i="0" u="none" strike="noStrike" dirty="0">
                          <a:solidFill>
                            <a:srgbClr val="000000"/>
                          </a:solidFill>
                          <a:effectLst/>
                          <a:latin typeface="Calibri"/>
                        </a:rPr>
                        <a:t>10.70%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648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00110"/>
          </a:xfrm>
          <a:prstGeom prst="rect">
            <a:avLst/>
          </a:prstGeom>
          <a:noFill/>
        </p:spPr>
        <p:txBody>
          <a:bodyPr wrap="square" rtlCol="0">
            <a:spAutoFit/>
          </a:bodyPr>
          <a:lstStyle/>
          <a:p>
            <a:r>
              <a:rPr lang="en-US" sz="2000" dirty="0">
                <a:solidFill>
                  <a:srgbClr val="469050"/>
                </a:solidFill>
              </a:rPr>
              <a:t>6. REPRESENTATIVE FUND INVESTMENT PERFORMANCE</a:t>
            </a:r>
            <a:endParaRPr lang="en-SG" sz="2000" dirty="0">
              <a:solidFill>
                <a:srgbClr val="469050"/>
              </a:solidFill>
            </a:endParaRPr>
          </a:p>
        </p:txBody>
      </p:sp>
      <p:sp>
        <p:nvSpPr>
          <p:cNvPr id="11" name="TextBox 10"/>
          <p:cNvSpPr txBox="1"/>
          <p:nvPr/>
        </p:nvSpPr>
        <p:spPr>
          <a:xfrm>
            <a:off x="1863492" y="646843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at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13</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4" name="TextBox 3"/>
          <p:cNvSpPr txBox="1"/>
          <p:nvPr/>
        </p:nvSpPr>
        <p:spPr>
          <a:xfrm>
            <a:off x="457200" y="990600"/>
            <a:ext cx="8382000" cy="415498"/>
          </a:xfrm>
          <a:prstGeom prst="rect">
            <a:avLst/>
          </a:prstGeom>
          <a:noFill/>
        </p:spPr>
        <p:txBody>
          <a:bodyPr wrap="square" rtlCol="0">
            <a:spAutoFit/>
          </a:bodyPr>
          <a:lstStyle/>
          <a:p>
            <a:pPr algn="just"/>
            <a:r>
              <a:rPr lang="en-US" sz="2100" dirty="0">
                <a:solidFill>
                  <a:srgbClr val="006600"/>
                </a:solidFill>
              </a:rPr>
              <a:t>Cumulative Net Returns – Pheim SICAV-SIF-Vittoria (USD)</a:t>
            </a:r>
            <a:endParaRPr lang="en-SG" sz="2100" dirty="0">
              <a:solidFill>
                <a:srgbClr val="006600"/>
              </a:solidFill>
            </a:endParaRPr>
          </a:p>
        </p:txBody>
      </p:sp>
      <p:sp>
        <p:nvSpPr>
          <p:cNvPr id="7" name="TextBox 6"/>
          <p:cNvSpPr txBox="1"/>
          <p:nvPr/>
        </p:nvSpPr>
        <p:spPr>
          <a:xfrm>
            <a:off x="609600" y="5529713"/>
            <a:ext cx="8839200" cy="938719"/>
          </a:xfrm>
          <a:prstGeom prst="rect">
            <a:avLst/>
          </a:prstGeom>
          <a:noFill/>
        </p:spPr>
        <p:txBody>
          <a:bodyPr wrap="square" rtlCol="0">
            <a:spAutoFit/>
          </a:bodyPr>
          <a:lstStyle/>
          <a:p>
            <a:pPr algn="just"/>
            <a:r>
              <a:rPr lang="en-US" sz="1100" b="0" dirty="0">
                <a:solidFill>
                  <a:srgbClr val="515151"/>
                </a:solidFill>
              </a:rPr>
              <a:t>Returns are based on a Pheim SICAV SIF Vittoria Fund </a:t>
            </a:r>
            <a:r>
              <a:rPr lang="en-SG" sz="1100" b="0" dirty="0">
                <a:solidFill>
                  <a:srgbClr val="515151"/>
                </a:solidFill>
              </a:rPr>
              <a:t>managed by Pheim Malaysia and supervised by our Chief Strategist</a:t>
            </a:r>
            <a:r>
              <a:rPr lang="en-US" sz="1100" b="0" dirty="0">
                <a:solidFill>
                  <a:srgbClr val="515151"/>
                </a:solidFill>
              </a:rPr>
              <a:t>. Returns are US Dollar based and are calculated net of management fees, incentive fees, transaction costs and expenses but include reinvestment of dividends and interest. The reference benchmark is MSCI Far East ex Japan Index. Copyright © MSCI Inc. The benchmark return for each calendar year is the higher of 5% or 12-month US$ LIBOR + 2%, where the12-month US$ LIBOR is the rate as at the end of the preceding calendar year.  Past performance is not indicative of future returns. </a:t>
            </a:r>
            <a:r>
              <a:rPr lang="en-US" sz="1100" b="0" dirty="0" smtClean="0">
                <a:solidFill>
                  <a:srgbClr val="515151"/>
                </a:solidFill>
              </a:rPr>
              <a:t>Inception date: 1 August 2001. Source</a:t>
            </a:r>
            <a:r>
              <a:rPr lang="en-US" sz="1100" b="0" dirty="0">
                <a:solidFill>
                  <a:srgbClr val="515151"/>
                </a:solidFill>
              </a:rPr>
              <a:t>: Pheim AM, as at </a:t>
            </a:r>
            <a:r>
              <a:rPr lang="en-US" sz="1100" b="0" dirty="0" smtClean="0">
                <a:solidFill>
                  <a:srgbClr val="515151"/>
                </a:solidFill>
              </a:rPr>
              <a:t>30 June 2017.</a:t>
            </a:r>
            <a:endParaRPr lang="en-SG" sz="1100" b="0" dirty="0">
              <a:solidFill>
                <a:srgbClr val="515151"/>
              </a:solidFill>
            </a:endParaRPr>
          </a:p>
        </p:txBody>
      </p:sp>
      <p:graphicFrame>
        <p:nvGraphicFramePr>
          <p:cNvPr id="21" name="Chart 20"/>
          <p:cNvGraphicFramePr>
            <a:graphicFrameLocks/>
          </p:cNvGraphicFramePr>
          <p:nvPr>
            <p:extLst>
              <p:ext uri="{D42A27DB-BD31-4B8C-83A1-F6EECF244321}">
                <p14:modId xmlns:p14="http://schemas.microsoft.com/office/powerpoint/2010/main" val="2614279301"/>
              </p:ext>
            </p:extLst>
          </p:nvPr>
        </p:nvGraphicFramePr>
        <p:xfrm>
          <a:off x="520700" y="1191085"/>
          <a:ext cx="8788400" cy="4338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052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00110"/>
          </a:xfrm>
          <a:prstGeom prst="rect">
            <a:avLst/>
          </a:prstGeom>
          <a:noFill/>
        </p:spPr>
        <p:txBody>
          <a:bodyPr wrap="square" rtlCol="0">
            <a:spAutoFit/>
          </a:bodyPr>
          <a:lstStyle/>
          <a:p>
            <a:r>
              <a:rPr lang="en-US" sz="2000" dirty="0">
                <a:solidFill>
                  <a:srgbClr val="469050"/>
                </a:solidFill>
              </a:rPr>
              <a:t>6. REPRESENATIVE FUND INVESTMENT PERFORMANCE</a:t>
            </a:r>
            <a:endParaRPr lang="en-SG" sz="2000" dirty="0">
              <a:solidFill>
                <a:srgbClr val="469050"/>
              </a:solidFill>
            </a:endParaRPr>
          </a:p>
        </p:txBody>
      </p:sp>
      <p:sp>
        <p:nvSpPr>
          <p:cNvPr id="11" name="TextBox 10"/>
          <p:cNvSpPr txBox="1"/>
          <p:nvPr/>
        </p:nvSpPr>
        <p:spPr>
          <a:xfrm>
            <a:off x="1752600" y="6459865"/>
            <a:ext cx="7315200" cy="261610"/>
          </a:xfrm>
          <a:prstGeom prst="rect">
            <a:avLst/>
          </a:prstGeom>
          <a:noFill/>
        </p:spPr>
        <p:txBody>
          <a:bodyPr wrap="square" rtlCol="0">
            <a:spAutoFit/>
          </a:bodyPr>
          <a:lstStyle/>
          <a:p>
            <a:pPr algn="r"/>
            <a:r>
              <a:rPr lang="en-US" sz="1100" b="0" dirty="0" smtClean="0">
                <a:solidFill>
                  <a:srgbClr val="515151"/>
                </a:solidFill>
              </a:rPr>
              <a:t>Confidential – Not for redistribution. This material must be read in conjunction with the “Disclaimer” at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smtClean="0"/>
              <a:t> </a:t>
            </a:r>
            <a:r>
              <a:rPr lang="en-US" sz="1000" dirty="0" smtClean="0"/>
              <a:t>14</a:t>
            </a:r>
            <a:endParaRPr lang="en-US" sz="1000" dirty="0">
              <a:solidFill>
                <a:srgbClr val="515151"/>
              </a:solidFill>
            </a:endParaRPr>
          </a:p>
        </p:txBody>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smtClean="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smtClean="0">
              <a:ln>
                <a:noFill/>
              </a:ln>
              <a:solidFill>
                <a:schemeClr val="bg1"/>
              </a:solidFill>
              <a:effectLst/>
              <a:latin typeface="Arial" charset="0"/>
            </a:endParaRPr>
          </a:p>
        </p:txBody>
      </p:sp>
      <p:sp>
        <p:nvSpPr>
          <p:cNvPr id="4" name="TextBox 3"/>
          <p:cNvSpPr txBox="1"/>
          <p:nvPr/>
        </p:nvSpPr>
        <p:spPr>
          <a:xfrm>
            <a:off x="457200" y="990600"/>
            <a:ext cx="9906000" cy="415498"/>
          </a:xfrm>
          <a:prstGeom prst="rect">
            <a:avLst/>
          </a:prstGeom>
          <a:noFill/>
        </p:spPr>
        <p:txBody>
          <a:bodyPr wrap="square" rtlCol="0">
            <a:spAutoFit/>
          </a:bodyPr>
          <a:lstStyle/>
          <a:p>
            <a:r>
              <a:rPr lang="en-US" sz="2100" dirty="0" smtClean="0">
                <a:solidFill>
                  <a:srgbClr val="006600"/>
                </a:solidFill>
              </a:rPr>
              <a:t>Annualised Net Returns – Pheim SICAV-SIF-Vittoria (USD) (the “Fund”)</a:t>
            </a:r>
            <a:endParaRPr lang="en-SG" sz="2100" dirty="0">
              <a:solidFill>
                <a:srgbClr val="006600"/>
              </a:solidFill>
            </a:endParaRPr>
          </a:p>
        </p:txBody>
      </p:sp>
      <p:sp>
        <p:nvSpPr>
          <p:cNvPr id="7" name="TextBox 6"/>
          <p:cNvSpPr txBox="1"/>
          <p:nvPr/>
        </p:nvSpPr>
        <p:spPr>
          <a:xfrm>
            <a:off x="533400" y="5562600"/>
            <a:ext cx="8763000" cy="600164"/>
          </a:xfrm>
          <a:prstGeom prst="rect">
            <a:avLst/>
          </a:prstGeom>
          <a:noFill/>
        </p:spPr>
        <p:txBody>
          <a:bodyPr wrap="square" rtlCol="0">
            <a:spAutoFit/>
          </a:bodyPr>
          <a:lstStyle/>
          <a:p>
            <a:pPr algn="just"/>
            <a:r>
              <a:rPr lang="en-US" sz="1100" b="0" dirty="0" smtClean="0">
                <a:solidFill>
                  <a:srgbClr val="515151"/>
                </a:solidFill>
              </a:rPr>
              <a:t>Returns are based on a Pheim SICAV SIF Vittoria Fund. Returns are US Dollar based and are calculated net of management fees, incentive fees, transaction costs and expenses but include reinvestment of dividends and interest. The reference benchmark is MSCI Far East ex Japan Index. Copyright © MSCI Inc. Past performance is not indicative of future returns. Source: Pheim AM, as at 30 June 2017.</a:t>
            </a:r>
            <a:endParaRPr lang="en-SG" sz="1100" b="0" dirty="0">
              <a:solidFill>
                <a:srgbClr val="51515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16792325"/>
              </p:ext>
            </p:extLst>
          </p:nvPr>
        </p:nvGraphicFramePr>
        <p:xfrm>
          <a:off x="533400" y="1600199"/>
          <a:ext cx="8686799" cy="3810000"/>
        </p:xfrm>
        <a:graphic>
          <a:graphicData uri="http://schemas.openxmlformats.org/drawingml/2006/table">
            <a:tbl>
              <a:tblPr/>
              <a:tblGrid>
                <a:gridCol w="1362853"/>
                <a:gridCol w="963969"/>
                <a:gridCol w="963969"/>
                <a:gridCol w="1019370"/>
                <a:gridCol w="1034143"/>
                <a:gridCol w="1122783"/>
                <a:gridCol w="1096929"/>
                <a:gridCol w="1122783"/>
              </a:tblGrid>
              <a:tr h="1385455">
                <a:tc>
                  <a:txBody>
                    <a:bodyPr/>
                    <a:lstStyle/>
                    <a:p>
                      <a:pPr algn="l" fontAlgn="ctr"/>
                      <a:r>
                        <a:rPr lang="en-SG" sz="1000" b="1" i="0" u="none" strike="noStrike" dirty="0">
                          <a:solidFill>
                            <a:srgbClr val="000000"/>
                          </a:solidFill>
                          <a:effectLst/>
                          <a:latin typeface="Arial"/>
                        </a:rPr>
                        <a:t>Pheim SICAV-SIF-Vittoria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Fund Annualized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MSCI Far East ex Japan Annualized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Excess Return </a:t>
                      </a:r>
                      <a:r>
                        <a:rPr lang="en-SG" sz="1000" b="1" i="0" u="none" strike="noStrike" dirty="0" smtClean="0">
                          <a:solidFill>
                            <a:srgbClr val="000000"/>
                          </a:solidFill>
                          <a:effectLst/>
                          <a:latin typeface="Arial"/>
                        </a:rPr>
                        <a:t>(</a:t>
                      </a:r>
                      <a:endParaRPr lang="en-SG" sz="10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Sharpe Ratio (assuming </a:t>
                      </a:r>
                      <a:r>
                        <a:rPr lang="en-SG" sz="1000" b="1" i="0" u="none" strike="noStrike" dirty="0" smtClean="0">
                          <a:solidFill>
                            <a:srgbClr val="000000"/>
                          </a:solidFill>
                          <a:effectLst/>
                          <a:latin typeface="Arial"/>
                        </a:rPr>
                        <a:t>RFR </a:t>
                      </a:r>
                      <a:r>
                        <a:rPr lang="en-SG" sz="1000" b="1" i="0" u="none" strike="noStrike" dirty="0">
                          <a:solidFill>
                            <a:srgbClr val="000000"/>
                          </a:solidFill>
                          <a:effectLst/>
                          <a:latin typeface="Arial"/>
                        </a:rPr>
                        <a:t>@ </a:t>
                      </a:r>
                      <a:r>
                        <a:rPr lang="en-SG" sz="1000" b="1" i="0" u="none" strike="noStrike" dirty="0" smtClean="0">
                          <a:solidFill>
                            <a:srgbClr val="000000"/>
                          </a:solidFill>
                          <a:effectLst/>
                          <a:latin typeface="Arial"/>
                        </a:rPr>
                        <a:t>1.00% </a:t>
                      </a:r>
                      <a:r>
                        <a:rPr lang="en-SG" sz="1000" b="1" i="0" u="none" strike="noStrike" dirty="0">
                          <a:solidFill>
                            <a:srgbClr val="000000"/>
                          </a:solidFill>
                          <a:effectLst/>
                          <a:latin typeface="Arial"/>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Information </a:t>
                      </a:r>
                      <a:endParaRPr lang="en-SG" sz="1000" b="1" i="0" u="none" strike="noStrike" dirty="0" smtClean="0">
                        <a:solidFill>
                          <a:srgbClr val="000000"/>
                        </a:solidFill>
                        <a:effectLst/>
                        <a:latin typeface="Arial"/>
                      </a:endParaRPr>
                    </a:p>
                    <a:p>
                      <a:pPr algn="ctr" fontAlgn="ctr"/>
                      <a:r>
                        <a:rPr lang="en-SG" sz="1000" b="1" i="0" u="none" strike="noStrike" dirty="0" smtClean="0">
                          <a:solidFill>
                            <a:srgbClr val="000000"/>
                          </a:solidFill>
                          <a:effectLst/>
                          <a:latin typeface="Arial"/>
                        </a:rPr>
                        <a:t>Ratio</a:t>
                      </a:r>
                      <a:endParaRPr lang="en-SG" sz="10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smtClean="0">
                          <a:solidFill>
                            <a:srgbClr val="000000"/>
                          </a:solidFill>
                          <a:effectLst/>
                          <a:latin typeface="Arial"/>
                        </a:rPr>
                        <a:t>Fund</a:t>
                      </a:r>
                    </a:p>
                    <a:p>
                      <a:pPr algn="ctr" fontAlgn="ctr"/>
                      <a:r>
                        <a:rPr lang="en-SG" sz="1000" b="1" i="0" u="none" strike="noStrike" dirty="0" smtClean="0">
                          <a:solidFill>
                            <a:srgbClr val="000000"/>
                          </a:solidFill>
                          <a:effectLst/>
                          <a:latin typeface="Arial"/>
                        </a:rPr>
                        <a:t>Annualized </a:t>
                      </a:r>
                      <a:r>
                        <a:rPr lang="en-SG" sz="1000" b="1" i="0" u="none" strike="noStrike" dirty="0">
                          <a:solidFill>
                            <a:srgbClr val="000000"/>
                          </a:solidFill>
                          <a:effectLst/>
                          <a:latin typeface="Arial"/>
                        </a:rPr>
                        <a:t>Volatility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SG" sz="1000" b="1" i="0" u="none" strike="noStrike" dirty="0">
                          <a:solidFill>
                            <a:srgbClr val="000000"/>
                          </a:solidFill>
                          <a:effectLst/>
                          <a:latin typeface="Arial"/>
                        </a:rPr>
                        <a:t>Annualized Tracking Error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4876">
                <a:tc>
                  <a:txBody>
                    <a:bodyPr/>
                    <a:lstStyle/>
                    <a:p>
                      <a:pPr algn="l" fontAlgn="ctr"/>
                      <a:r>
                        <a:rPr lang="en-SG" sz="1000" b="1" i="0" u="none" strike="noStrike" dirty="0">
                          <a:solidFill>
                            <a:srgbClr val="000000"/>
                          </a:solidFill>
                          <a:effectLst/>
                          <a:latin typeface="Arial"/>
                        </a:rPr>
                        <a:t>1-Year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876">
                <a:tc>
                  <a:txBody>
                    <a:bodyPr/>
                    <a:lstStyle/>
                    <a:p>
                      <a:pPr algn="l" fontAlgn="ctr"/>
                      <a:r>
                        <a:rPr lang="en-SG" sz="1000" b="1" i="0" u="none" strike="noStrike" dirty="0">
                          <a:solidFill>
                            <a:srgbClr val="000000"/>
                          </a:solidFill>
                          <a:effectLst/>
                          <a:latin typeface="Arial"/>
                        </a:rPr>
                        <a:t>3-Year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876">
                <a:tc>
                  <a:txBody>
                    <a:bodyPr/>
                    <a:lstStyle/>
                    <a:p>
                      <a:pPr algn="l" fontAlgn="ctr"/>
                      <a:r>
                        <a:rPr lang="en-SG" sz="1000" b="1" i="0" u="none" strike="noStrike" dirty="0">
                          <a:solidFill>
                            <a:srgbClr val="000000"/>
                          </a:solidFill>
                          <a:effectLst/>
                          <a:latin typeface="Arial"/>
                        </a:rPr>
                        <a:t>5-Year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876">
                <a:tc>
                  <a:txBody>
                    <a:bodyPr/>
                    <a:lstStyle/>
                    <a:p>
                      <a:pPr algn="l" fontAlgn="ctr"/>
                      <a:r>
                        <a:rPr lang="en-SG" sz="1000" b="1" i="0" u="none" strike="noStrike" dirty="0">
                          <a:solidFill>
                            <a:srgbClr val="000000"/>
                          </a:solidFill>
                          <a:effectLst/>
                          <a:latin typeface="Arial"/>
                        </a:rPr>
                        <a:t>10-Year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876">
                <a:tc>
                  <a:txBody>
                    <a:bodyPr/>
                    <a:lstStyle/>
                    <a:p>
                      <a:pPr algn="l" fontAlgn="ctr"/>
                      <a:r>
                        <a:rPr lang="en-SG" sz="1000" b="1" i="0" u="none" strike="noStrike" dirty="0">
                          <a:solidFill>
                            <a:srgbClr val="000000"/>
                          </a:solidFill>
                          <a:effectLst/>
                          <a:latin typeface="Arial"/>
                        </a:rPr>
                        <a:t>15-Year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11.09%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0165">
                <a:tc>
                  <a:txBody>
                    <a:bodyPr/>
                    <a:lstStyle/>
                    <a:p>
                      <a:pPr algn="l" fontAlgn="ctr"/>
                      <a:r>
                        <a:rPr lang="en-SG" sz="1000" b="1" i="0" u="none" strike="noStrike" dirty="0">
                          <a:solidFill>
                            <a:srgbClr val="000000"/>
                          </a:solidFill>
                          <a:effectLst/>
                          <a:latin typeface="Arial"/>
                        </a:rPr>
                        <a:t>Since inception          (1 August 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dirty="0">
                          <a:solidFill>
                            <a:srgbClr val="000000"/>
                          </a:solidFill>
                          <a:effectLst/>
                          <a:latin typeface="Arial"/>
                        </a:rPr>
                        <a:t>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dirty="0">
                          <a:solidFill>
                            <a:srgbClr val="000000"/>
                          </a:solidFill>
                          <a:effectLst/>
                          <a:latin typeface="Arial"/>
                        </a:rPr>
                        <a:t>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dirty="0">
                          <a:solidFill>
                            <a:srgbClr val="000000"/>
                          </a:solidFill>
                          <a:effectLst/>
                          <a:latin typeface="Arial"/>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a:solidFill>
                            <a:srgbClr val="000000"/>
                          </a:solidFill>
                          <a:effectLst/>
                          <a:latin typeface="Arial"/>
                        </a:rPr>
                        <a:t>20.52%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1000" b="0" i="0" u="none" strike="noStrike" dirty="0">
                          <a:solidFill>
                            <a:srgbClr val="000000"/>
                          </a:solidFill>
                          <a:effectLst/>
                          <a:latin typeface="Arial"/>
                        </a:rPr>
                        <a:t>11.26%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9715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7. STOCK EXAMPLE  </a:t>
            </a:r>
            <a:endParaRPr lang="en-SG" sz="2600" dirty="0">
              <a:solidFill>
                <a:srgbClr val="469050"/>
              </a:solidFill>
            </a:endParaRPr>
          </a:p>
        </p:txBody>
      </p:sp>
      <p:sp>
        <p:nvSpPr>
          <p:cNvPr id="11" name="TextBox 10"/>
          <p:cNvSpPr txBox="1"/>
          <p:nvPr/>
        </p:nvSpPr>
        <p:spPr>
          <a:xfrm>
            <a:off x="1863492" y="648951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at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15</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4" name="TextBox 3"/>
          <p:cNvSpPr txBox="1"/>
          <p:nvPr/>
        </p:nvSpPr>
        <p:spPr>
          <a:xfrm>
            <a:off x="346308" y="990600"/>
            <a:ext cx="8873892" cy="430887"/>
          </a:xfrm>
          <a:prstGeom prst="rect">
            <a:avLst/>
          </a:prstGeom>
          <a:noFill/>
        </p:spPr>
        <p:txBody>
          <a:bodyPr wrap="square" rtlCol="0">
            <a:spAutoFit/>
          </a:bodyPr>
          <a:lstStyle/>
          <a:p>
            <a:r>
              <a:rPr lang="en-US" sz="2200" dirty="0">
                <a:solidFill>
                  <a:srgbClr val="006600"/>
                </a:solidFill>
              </a:rPr>
              <a:t>Discovering the gems in Asia – Inari Amertron Bhd (INRI MK) </a:t>
            </a:r>
            <a:endParaRPr lang="en-SG" sz="2200" dirty="0">
              <a:solidFill>
                <a:srgbClr val="006600"/>
              </a:solidFill>
            </a:endParaRPr>
          </a:p>
        </p:txBody>
      </p:sp>
      <p:sp>
        <p:nvSpPr>
          <p:cNvPr id="7" name="TextBox 6"/>
          <p:cNvSpPr txBox="1"/>
          <p:nvPr/>
        </p:nvSpPr>
        <p:spPr>
          <a:xfrm>
            <a:off x="366584" y="5391081"/>
            <a:ext cx="4107751" cy="430887"/>
          </a:xfrm>
          <a:prstGeom prst="rect">
            <a:avLst/>
          </a:prstGeom>
          <a:noFill/>
        </p:spPr>
        <p:txBody>
          <a:bodyPr wrap="square" rtlCol="0">
            <a:spAutoFit/>
          </a:bodyPr>
          <a:lstStyle/>
          <a:p>
            <a:pPr algn="just"/>
            <a:r>
              <a:rPr lang="en-US" sz="1100" b="0" dirty="0">
                <a:solidFill>
                  <a:srgbClr val="515151"/>
                </a:solidFill>
              </a:rPr>
              <a:t>Past performance is not indicative of future returns.          Source: Bloomberg, as at 30 September 2016.</a:t>
            </a:r>
            <a:endParaRPr lang="en-SG" sz="1100" b="0" dirty="0">
              <a:solidFill>
                <a:srgbClr val="515151"/>
              </a:solidFill>
            </a:endParaRPr>
          </a:p>
        </p:txBody>
      </p:sp>
      <p:sp>
        <p:nvSpPr>
          <p:cNvPr id="3" name="TextBox 2"/>
          <p:cNvSpPr txBox="1"/>
          <p:nvPr/>
        </p:nvSpPr>
        <p:spPr>
          <a:xfrm>
            <a:off x="4876800" y="1371600"/>
            <a:ext cx="4419600" cy="4185761"/>
          </a:xfrm>
          <a:prstGeom prst="rect">
            <a:avLst/>
          </a:prstGeom>
          <a:noFill/>
        </p:spPr>
        <p:txBody>
          <a:bodyPr wrap="square" rtlCol="0">
            <a:spAutoFit/>
          </a:bodyPr>
          <a:lstStyle/>
          <a:p>
            <a:pPr marL="285750" indent="-285750" algn="just">
              <a:buFont typeface="Arial" panose="020B0604020202020204" pitchFamily="34" charset="0"/>
              <a:buChar char="•"/>
            </a:pPr>
            <a:r>
              <a:rPr lang="en-SG" sz="1400" b="0" dirty="0">
                <a:solidFill>
                  <a:srgbClr val="515151"/>
                </a:solidFill>
              </a:rPr>
              <a:t>Provider of electronic manufacturing services </a:t>
            </a:r>
            <a:r>
              <a:rPr lang="en-SG" sz="1400" b="0" dirty="0" smtClean="0">
                <a:solidFill>
                  <a:srgbClr val="515151"/>
                </a:solidFill>
              </a:rPr>
              <a:t>listed </a:t>
            </a:r>
            <a:r>
              <a:rPr lang="en-SG" sz="1400" b="0" dirty="0">
                <a:solidFill>
                  <a:srgbClr val="515151"/>
                </a:solidFill>
              </a:rPr>
              <a:t>on Bursa Malaysia’s ACE market on 19 July </a:t>
            </a:r>
            <a:r>
              <a:rPr lang="en-SG" sz="1400" b="0" dirty="0" smtClean="0">
                <a:solidFill>
                  <a:srgbClr val="515151"/>
                </a:solidFill>
              </a:rPr>
              <a:t>2011 at an </a:t>
            </a:r>
            <a:r>
              <a:rPr lang="en-SG" sz="1400" b="0" dirty="0">
                <a:solidFill>
                  <a:srgbClr val="515151"/>
                </a:solidFill>
              </a:rPr>
              <a:t>IPO price </a:t>
            </a:r>
            <a:r>
              <a:rPr lang="en-SG" sz="1400" b="0" dirty="0" smtClean="0">
                <a:solidFill>
                  <a:srgbClr val="515151"/>
                </a:solidFill>
              </a:rPr>
              <a:t>of </a:t>
            </a:r>
            <a:r>
              <a:rPr lang="en-SG" sz="1400" b="0" dirty="0">
                <a:solidFill>
                  <a:srgbClr val="515151"/>
                </a:solidFill>
              </a:rPr>
              <a:t>RM0.38 per share.</a:t>
            </a:r>
          </a:p>
          <a:p>
            <a:pPr marL="285750" indent="-285750" algn="just">
              <a:buFont typeface="Arial" panose="020B0604020202020204" pitchFamily="34" charset="0"/>
              <a:buChar char="•"/>
            </a:pPr>
            <a:r>
              <a:rPr lang="en-SG" sz="1400" b="0" dirty="0">
                <a:solidFill>
                  <a:srgbClr val="515151"/>
                </a:solidFill>
              </a:rPr>
              <a:t>We first looked at the stock </a:t>
            </a:r>
            <a:r>
              <a:rPr lang="en-SG" sz="1400" b="0" dirty="0" smtClean="0">
                <a:solidFill>
                  <a:srgbClr val="515151"/>
                </a:solidFill>
              </a:rPr>
              <a:t>when </a:t>
            </a:r>
            <a:r>
              <a:rPr lang="en-SG" sz="1400" b="0" dirty="0">
                <a:solidFill>
                  <a:srgbClr val="515151"/>
                </a:solidFill>
              </a:rPr>
              <a:t>the share corrected in August 2013. </a:t>
            </a:r>
          </a:p>
          <a:p>
            <a:pPr marL="285750" indent="-285750" algn="just">
              <a:buFont typeface="Arial" panose="020B0604020202020204" pitchFamily="34" charset="0"/>
              <a:buChar char="•"/>
            </a:pPr>
            <a:r>
              <a:rPr lang="en-SG" sz="1400" b="0" dirty="0">
                <a:solidFill>
                  <a:srgbClr val="515151"/>
                </a:solidFill>
              </a:rPr>
              <a:t>Bloomberg consensus </a:t>
            </a:r>
            <a:r>
              <a:rPr lang="en-SG" sz="1400" b="0" dirty="0" smtClean="0">
                <a:solidFill>
                  <a:srgbClr val="515151"/>
                </a:solidFill>
              </a:rPr>
              <a:t>showed </a:t>
            </a:r>
            <a:r>
              <a:rPr lang="en-SG" sz="1400" b="0" dirty="0">
                <a:solidFill>
                  <a:srgbClr val="515151"/>
                </a:solidFill>
              </a:rPr>
              <a:t>strong growth in FY2014. We were impressed with the knowledge of the CEO, Mr KC Lau and the Executive Director, Mr. PG Ho. We opined that the company had a technical workforce that could </a:t>
            </a:r>
            <a:r>
              <a:rPr lang="en-SG" sz="1400" b="0" dirty="0" smtClean="0">
                <a:solidFill>
                  <a:srgbClr val="515151"/>
                </a:solidFill>
              </a:rPr>
              <a:t>produce at </a:t>
            </a:r>
            <a:r>
              <a:rPr lang="en-SG" sz="1400" b="0" dirty="0">
                <a:solidFill>
                  <a:srgbClr val="515151"/>
                </a:solidFill>
              </a:rPr>
              <a:t>a lower cost than its peers </a:t>
            </a:r>
            <a:r>
              <a:rPr lang="en-SG" sz="1400" b="0" dirty="0" smtClean="0">
                <a:solidFill>
                  <a:srgbClr val="515151"/>
                </a:solidFill>
              </a:rPr>
              <a:t>in </a:t>
            </a:r>
            <a:r>
              <a:rPr lang="en-SG" sz="1400" b="0" dirty="0">
                <a:solidFill>
                  <a:srgbClr val="515151"/>
                </a:solidFill>
              </a:rPr>
              <a:t>the growing mobile phone market.</a:t>
            </a:r>
          </a:p>
          <a:p>
            <a:pPr marL="285750" indent="-285750" algn="just">
              <a:buFont typeface="Arial" panose="020B0604020202020204" pitchFamily="34" charset="0"/>
              <a:buChar char="•"/>
            </a:pPr>
            <a:r>
              <a:rPr lang="en-SG" sz="1400" b="0" dirty="0">
                <a:solidFill>
                  <a:srgbClr val="515151"/>
                </a:solidFill>
              </a:rPr>
              <a:t>Valuation wise, </a:t>
            </a:r>
            <a:r>
              <a:rPr lang="en-SG" sz="1400" b="0" dirty="0" smtClean="0">
                <a:solidFill>
                  <a:srgbClr val="515151"/>
                </a:solidFill>
              </a:rPr>
              <a:t>P/E </a:t>
            </a:r>
            <a:r>
              <a:rPr lang="en-SG" sz="1400" b="0" dirty="0">
                <a:solidFill>
                  <a:srgbClr val="515151"/>
                </a:solidFill>
              </a:rPr>
              <a:t>was 8.3x (2013) and 5.0x (2014) at RM0.725 based a broker’s </a:t>
            </a:r>
            <a:r>
              <a:rPr lang="en-SG" sz="1400" b="0" dirty="0" smtClean="0">
                <a:solidFill>
                  <a:srgbClr val="515151"/>
                </a:solidFill>
              </a:rPr>
              <a:t>report. </a:t>
            </a:r>
            <a:r>
              <a:rPr lang="en-SG" sz="1400" b="0" dirty="0">
                <a:solidFill>
                  <a:srgbClr val="515151"/>
                </a:solidFill>
              </a:rPr>
              <a:t>At RM0.82, P/E was </a:t>
            </a:r>
            <a:r>
              <a:rPr lang="en-SG" sz="1400" b="0" dirty="0" smtClean="0">
                <a:solidFill>
                  <a:srgbClr val="515151"/>
                </a:solidFill>
              </a:rPr>
              <a:t>9.4x (2013) </a:t>
            </a:r>
            <a:r>
              <a:rPr lang="en-SG" sz="1400" b="0" dirty="0">
                <a:solidFill>
                  <a:srgbClr val="515151"/>
                </a:solidFill>
              </a:rPr>
              <a:t>and </a:t>
            </a:r>
            <a:r>
              <a:rPr lang="en-SG" sz="1400" b="0" dirty="0" smtClean="0">
                <a:solidFill>
                  <a:srgbClr val="515151"/>
                </a:solidFill>
              </a:rPr>
              <a:t>5.7x (2014) </a:t>
            </a:r>
            <a:r>
              <a:rPr lang="en-SG" sz="1400" b="0" dirty="0">
                <a:solidFill>
                  <a:srgbClr val="515151"/>
                </a:solidFill>
              </a:rPr>
              <a:t>respectively. </a:t>
            </a:r>
          </a:p>
          <a:p>
            <a:pPr marL="285750" indent="-285750" algn="just">
              <a:buFont typeface="Arial" panose="020B0604020202020204" pitchFamily="34" charset="0"/>
              <a:buChar char="•"/>
            </a:pPr>
            <a:r>
              <a:rPr lang="en-SG" sz="1400" b="0" dirty="0">
                <a:solidFill>
                  <a:srgbClr val="515151"/>
                </a:solidFill>
              </a:rPr>
              <a:t>We initiated position by end of August 2013. Our investment in the company contributed significantly to our portfolios. </a:t>
            </a:r>
          </a:p>
        </p:txBody>
      </p:sp>
      <p:sp>
        <p:nvSpPr>
          <p:cNvPr id="13" name="AutoShape 4" descr="Displaying sg2016101453444.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490478"/>
            <a:ext cx="4390437" cy="379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auto">
          <a:xfrm>
            <a:off x="1769946" y="3637427"/>
            <a:ext cx="744654" cy="497546"/>
          </a:xfrm>
          <a:prstGeom prst="ellips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36099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8. SUMMARY</a:t>
            </a:r>
            <a:endParaRPr lang="en-SG" sz="2600" dirty="0">
              <a:solidFill>
                <a:srgbClr val="469050"/>
              </a:solidFill>
            </a:endParaRPr>
          </a:p>
        </p:txBody>
      </p:sp>
      <p:sp>
        <p:nvSpPr>
          <p:cNvPr id="11" name="TextBox 10"/>
          <p:cNvSpPr txBox="1"/>
          <p:nvPr/>
        </p:nvSpPr>
        <p:spPr>
          <a:xfrm>
            <a:off x="1940761" y="6477000"/>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16</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4278094"/>
          </a:xfrm>
          <a:prstGeom prst="rect">
            <a:avLst/>
          </a:prstGeom>
        </p:spPr>
        <p:txBody>
          <a:bodyPr wrap="square">
            <a:spAutoFit/>
          </a:bodyPr>
          <a:lstStyle/>
          <a:p>
            <a:pPr algn="just"/>
            <a:r>
              <a:rPr lang="en-SG" sz="2000" dirty="0">
                <a:solidFill>
                  <a:srgbClr val="306236"/>
                </a:solidFill>
              </a:rPr>
              <a:t>Why Pheim Asset Management? </a:t>
            </a:r>
          </a:p>
          <a:p>
            <a:pPr algn="just"/>
            <a:endParaRPr lang="en-SG" sz="1800" b="0" dirty="0">
              <a:solidFill>
                <a:srgbClr val="515151"/>
              </a:solidFill>
            </a:endParaRPr>
          </a:p>
          <a:p>
            <a:pPr marL="285750" indent="-285750" algn="just">
              <a:buFontTx/>
              <a:buChar char="-"/>
            </a:pPr>
            <a:r>
              <a:rPr lang="en-SG" sz="1800" b="0" dirty="0">
                <a:solidFill>
                  <a:srgbClr val="515151"/>
                </a:solidFill>
              </a:rPr>
              <a:t>Deep experience in Asian </a:t>
            </a:r>
            <a:r>
              <a:rPr lang="en-SG" sz="1800" b="0" dirty="0" smtClean="0">
                <a:solidFill>
                  <a:srgbClr val="515151"/>
                </a:solidFill>
              </a:rPr>
              <a:t>markets</a:t>
            </a:r>
          </a:p>
          <a:p>
            <a:pPr algn="just"/>
            <a:endParaRPr lang="en-SG" sz="1800" b="0" dirty="0">
              <a:solidFill>
                <a:srgbClr val="515151"/>
              </a:solidFill>
            </a:endParaRPr>
          </a:p>
          <a:p>
            <a:pPr marL="285750" indent="-285750" algn="just">
              <a:buFontTx/>
              <a:buChar char="-"/>
            </a:pPr>
            <a:r>
              <a:rPr lang="en-US" sz="1800" b="0" dirty="0">
                <a:solidFill>
                  <a:srgbClr val="515151"/>
                </a:solidFill>
              </a:rPr>
              <a:t>An eye for value </a:t>
            </a:r>
            <a:r>
              <a:rPr lang="en-US" sz="1800" b="0" dirty="0" smtClean="0">
                <a:solidFill>
                  <a:srgbClr val="515151"/>
                </a:solidFill>
              </a:rPr>
              <a:t>opportunities</a:t>
            </a:r>
          </a:p>
          <a:p>
            <a:pPr algn="just"/>
            <a:endParaRPr lang="en-SG" sz="1800" b="0" dirty="0">
              <a:solidFill>
                <a:srgbClr val="515151"/>
              </a:solidFill>
            </a:endParaRPr>
          </a:p>
          <a:p>
            <a:pPr marL="285750" indent="-285750" algn="just">
              <a:buFontTx/>
              <a:buChar char="-"/>
            </a:pPr>
            <a:r>
              <a:rPr lang="en-US" sz="1800" b="0" dirty="0">
                <a:solidFill>
                  <a:srgbClr val="515151"/>
                </a:solidFill>
              </a:rPr>
              <a:t>Time-tested investment process which </a:t>
            </a:r>
            <a:r>
              <a:rPr lang="en-US" sz="1800" b="0" dirty="0" smtClean="0">
                <a:solidFill>
                  <a:srgbClr val="515151"/>
                </a:solidFill>
              </a:rPr>
              <a:t>combines (1) rigorous </a:t>
            </a:r>
            <a:r>
              <a:rPr lang="en-US" sz="1800" b="0" dirty="0">
                <a:solidFill>
                  <a:srgbClr val="515151"/>
                </a:solidFill>
              </a:rPr>
              <a:t>fundamental analysis, (</a:t>
            </a:r>
            <a:r>
              <a:rPr lang="en-US" sz="1800" b="0" dirty="0" smtClean="0">
                <a:solidFill>
                  <a:srgbClr val="515151"/>
                </a:solidFill>
              </a:rPr>
              <a:t>2) quantitative </a:t>
            </a:r>
            <a:r>
              <a:rPr lang="en-US" sz="1800" b="0" dirty="0">
                <a:solidFill>
                  <a:srgbClr val="515151"/>
                </a:solidFill>
              </a:rPr>
              <a:t>and qualitative </a:t>
            </a:r>
            <a:r>
              <a:rPr lang="en-US" sz="1800" b="0" dirty="0" smtClean="0">
                <a:solidFill>
                  <a:srgbClr val="515151"/>
                </a:solidFill>
              </a:rPr>
              <a:t>analysis and (3) </a:t>
            </a:r>
            <a:r>
              <a:rPr lang="en-US" sz="1800" b="0" dirty="0">
                <a:solidFill>
                  <a:srgbClr val="515151"/>
                </a:solidFill>
              </a:rPr>
              <a:t>company visits and interviews </a:t>
            </a:r>
            <a:r>
              <a:rPr lang="en-US" sz="1800" b="0" dirty="0" smtClean="0">
                <a:solidFill>
                  <a:srgbClr val="515151"/>
                </a:solidFill>
              </a:rPr>
              <a:t>to separate </a:t>
            </a:r>
            <a:r>
              <a:rPr lang="en-US" sz="1800" b="0" dirty="0">
                <a:solidFill>
                  <a:srgbClr val="515151"/>
                </a:solidFill>
              </a:rPr>
              <a:t>the chaff from  the grain</a:t>
            </a:r>
            <a:endParaRPr lang="en-SG" sz="1800" b="0" dirty="0">
              <a:solidFill>
                <a:srgbClr val="515151"/>
              </a:solidFill>
            </a:endParaRPr>
          </a:p>
          <a:p>
            <a:pPr algn="just"/>
            <a:endParaRPr lang="en-SG" sz="1800" b="0" dirty="0">
              <a:solidFill>
                <a:srgbClr val="515151"/>
              </a:solidFill>
            </a:endParaRPr>
          </a:p>
          <a:p>
            <a:pPr marL="285750" indent="-285750" algn="just">
              <a:buFontTx/>
              <a:buChar char="-"/>
            </a:pPr>
            <a:r>
              <a:rPr lang="en-US" sz="1800" b="0" dirty="0">
                <a:solidFill>
                  <a:srgbClr val="515151"/>
                </a:solidFill>
              </a:rPr>
              <a:t>High conviction investing and active management. </a:t>
            </a:r>
            <a:endParaRPr lang="en-US" sz="1800" b="0" dirty="0" smtClean="0">
              <a:solidFill>
                <a:srgbClr val="515151"/>
              </a:solidFill>
            </a:endParaRPr>
          </a:p>
          <a:p>
            <a:pPr algn="just"/>
            <a:endParaRPr lang="en-SG" sz="1800" b="0" dirty="0">
              <a:solidFill>
                <a:srgbClr val="515151"/>
              </a:solidFill>
            </a:endParaRPr>
          </a:p>
          <a:p>
            <a:pPr marL="285750" indent="-285750" algn="just">
              <a:buFontTx/>
              <a:buChar char="-"/>
            </a:pPr>
            <a:r>
              <a:rPr lang="en-US" sz="1800" b="0" dirty="0">
                <a:solidFill>
                  <a:srgbClr val="515151"/>
                </a:solidFill>
              </a:rPr>
              <a:t>An Asian Equity specialist, with a focus on small- to mid-cap stocks</a:t>
            </a:r>
            <a:endParaRPr lang="en-SG" sz="1800" b="0" dirty="0">
              <a:solidFill>
                <a:srgbClr val="515151"/>
              </a:solidFill>
            </a:endParaRPr>
          </a:p>
          <a:p>
            <a:pPr marL="285750" indent="-285750" algn="just">
              <a:buFontTx/>
              <a:buChar char="-"/>
            </a:pPr>
            <a:endParaRPr lang="en-SG" sz="1800" b="0" dirty="0">
              <a:solidFill>
                <a:srgbClr val="515151"/>
              </a:solidFill>
            </a:endParaRPr>
          </a:p>
          <a:p>
            <a:pPr marL="285750" indent="-285750" algn="just">
              <a:buFontTx/>
              <a:buChar char="-"/>
            </a:pPr>
            <a:r>
              <a:rPr lang="en-SG" sz="1800" b="0" dirty="0" smtClean="0">
                <a:solidFill>
                  <a:srgbClr val="515151"/>
                </a:solidFill>
              </a:rPr>
              <a:t>Fully invested at market troughs whilst not </a:t>
            </a:r>
            <a:r>
              <a:rPr lang="en-SG" sz="1800" b="0" dirty="0">
                <a:solidFill>
                  <a:srgbClr val="515151"/>
                </a:solidFill>
              </a:rPr>
              <a:t>fully invested </a:t>
            </a:r>
            <a:r>
              <a:rPr lang="en-SG" sz="1800" b="0" dirty="0" smtClean="0">
                <a:solidFill>
                  <a:srgbClr val="515151"/>
                </a:solidFill>
              </a:rPr>
              <a:t>near </a:t>
            </a:r>
            <a:r>
              <a:rPr lang="en-SG" sz="1800" b="0" dirty="0">
                <a:solidFill>
                  <a:srgbClr val="515151"/>
                </a:solidFill>
              </a:rPr>
              <a:t>market peaks</a:t>
            </a:r>
          </a:p>
        </p:txBody>
      </p:sp>
    </p:spTree>
    <p:extLst>
      <p:ext uri="{BB962C8B-B14F-4D97-AF65-F5344CB8AC3E}">
        <p14:creationId xmlns:p14="http://schemas.microsoft.com/office/powerpoint/2010/main" val="128118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 – THE BOARD OF DIRECTORS</a:t>
            </a:r>
            <a:endParaRPr lang="en-SG" sz="2600" dirty="0">
              <a:solidFill>
                <a:srgbClr val="469050"/>
              </a:solidFill>
            </a:endParaRPr>
          </a:p>
        </p:txBody>
      </p:sp>
      <p:sp>
        <p:nvSpPr>
          <p:cNvPr id="11" name="TextBox 10"/>
          <p:cNvSpPr txBox="1"/>
          <p:nvPr/>
        </p:nvSpPr>
        <p:spPr>
          <a:xfrm>
            <a:off x="1905000" y="646843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17</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3416320"/>
          </a:xfrm>
          <a:prstGeom prst="rect">
            <a:avLst/>
          </a:prstGeom>
        </p:spPr>
        <p:txBody>
          <a:bodyPr wrap="square">
            <a:spAutoFit/>
          </a:bodyPr>
          <a:lstStyle/>
          <a:p>
            <a:pPr algn="just"/>
            <a:r>
              <a:rPr lang="en-SG" sz="1800" dirty="0">
                <a:solidFill>
                  <a:srgbClr val="306236"/>
                </a:solidFill>
              </a:rPr>
              <a:t>The Board comprises </a:t>
            </a:r>
            <a:r>
              <a:rPr lang="en-SG" sz="1800" dirty="0" smtClean="0">
                <a:solidFill>
                  <a:srgbClr val="306236"/>
                </a:solidFill>
              </a:rPr>
              <a:t> three members</a:t>
            </a:r>
            <a:r>
              <a:rPr lang="en-SG" sz="1800" dirty="0">
                <a:solidFill>
                  <a:srgbClr val="306236"/>
                </a:solidFill>
              </a:rPr>
              <a:t>, </a:t>
            </a:r>
            <a:r>
              <a:rPr lang="en-SG" sz="1800" dirty="0" smtClean="0">
                <a:solidFill>
                  <a:srgbClr val="306236"/>
                </a:solidFill>
              </a:rPr>
              <a:t>two </a:t>
            </a:r>
            <a:r>
              <a:rPr lang="en-SG" sz="1800" dirty="0">
                <a:solidFill>
                  <a:srgbClr val="306236"/>
                </a:solidFill>
              </a:rPr>
              <a:t>of whom are </a:t>
            </a:r>
            <a:r>
              <a:rPr lang="en-SG" sz="1800" dirty="0" smtClean="0">
                <a:solidFill>
                  <a:srgbClr val="306236"/>
                </a:solidFill>
              </a:rPr>
              <a:t>independent:</a:t>
            </a:r>
            <a:endParaRPr lang="en-SG" sz="1800" dirty="0">
              <a:solidFill>
                <a:srgbClr val="306236"/>
              </a:solidFill>
            </a:endParaRPr>
          </a:p>
          <a:p>
            <a:pPr algn="just"/>
            <a:endParaRPr lang="en-SG" sz="1800" b="0" dirty="0">
              <a:solidFill>
                <a:srgbClr val="515151"/>
              </a:solidFill>
            </a:endParaRPr>
          </a:p>
          <a:p>
            <a:pPr marL="1200150" lvl="2" indent="-342900" algn="just">
              <a:buFont typeface="+mj-lt"/>
              <a:buAutoNum type="arabicPeriod"/>
            </a:pPr>
            <a:r>
              <a:rPr lang="en-US" sz="1800" b="0" dirty="0" smtClean="0">
                <a:solidFill>
                  <a:srgbClr val="515151"/>
                </a:solidFill>
              </a:rPr>
              <a:t>Mr</a:t>
            </a:r>
            <a:r>
              <a:rPr lang="en-US" sz="1800" b="0" dirty="0">
                <a:solidFill>
                  <a:srgbClr val="515151"/>
                </a:solidFill>
              </a:rPr>
              <a:t>. Lim Chi Teong		Independent Director</a:t>
            </a:r>
          </a:p>
          <a:p>
            <a:pPr marL="1200150" lvl="2" indent="-342900" algn="just">
              <a:buFont typeface="+mj-lt"/>
              <a:buAutoNum type="arabicPeriod"/>
            </a:pPr>
            <a:r>
              <a:rPr lang="en-US" sz="1800" b="0" dirty="0">
                <a:solidFill>
                  <a:srgbClr val="515151"/>
                </a:solidFill>
              </a:rPr>
              <a:t>Mr. Chew Loy Cheow		Independent Director  </a:t>
            </a:r>
          </a:p>
          <a:p>
            <a:pPr marL="1200150" lvl="2" indent="-342900" algn="just">
              <a:buFont typeface="+mj-lt"/>
              <a:buAutoNum type="arabicPeriod"/>
            </a:pPr>
            <a:r>
              <a:rPr lang="en-US" sz="1800" b="0" dirty="0">
                <a:solidFill>
                  <a:srgbClr val="515151"/>
                </a:solidFill>
              </a:rPr>
              <a:t>Dr. Tan Chong Koay		Executive Director </a:t>
            </a:r>
            <a:endParaRPr lang="en-US" sz="1800" b="0" dirty="0" smtClean="0">
              <a:solidFill>
                <a:srgbClr val="515151"/>
              </a:solidFill>
            </a:endParaRPr>
          </a:p>
          <a:p>
            <a:pPr algn="just"/>
            <a:endParaRPr lang="en-US" sz="1800" b="0" dirty="0">
              <a:solidFill>
                <a:srgbClr val="515151"/>
              </a:solidFill>
            </a:endParaRPr>
          </a:p>
          <a:p>
            <a:pPr marL="285750" indent="-285750" algn="just">
              <a:buFontTx/>
              <a:buChar char="-"/>
            </a:pPr>
            <a:r>
              <a:rPr lang="en-US" sz="1800" b="0" dirty="0">
                <a:solidFill>
                  <a:srgbClr val="515151"/>
                </a:solidFill>
              </a:rPr>
              <a:t>The Board has a wealth of experience to guide the Company in setting its goal/direction and perform oversight.</a:t>
            </a:r>
          </a:p>
          <a:p>
            <a:pPr marL="285750" indent="-285750" algn="just">
              <a:buFontTx/>
              <a:buChar char="-"/>
            </a:pPr>
            <a:endParaRPr lang="en-US" sz="1800" b="0" dirty="0">
              <a:solidFill>
                <a:srgbClr val="515151"/>
              </a:solidFill>
            </a:endParaRPr>
          </a:p>
          <a:p>
            <a:pPr marL="285750" indent="-285750" algn="just">
              <a:buFontTx/>
              <a:buChar char="-"/>
            </a:pPr>
            <a:r>
              <a:rPr lang="en-US" sz="1800" b="0" dirty="0" smtClean="0">
                <a:solidFill>
                  <a:srgbClr val="515151"/>
                </a:solidFill>
              </a:rPr>
              <a:t>The </a:t>
            </a:r>
            <a:r>
              <a:rPr lang="en-US" sz="1800" b="0" dirty="0">
                <a:solidFill>
                  <a:srgbClr val="515151"/>
                </a:solidFill>
              </a:rPr>
              <a:t>independent directors </a:t>
            </a:r>
            <a:r>
              <a:rPr lang="en-US" sz="1800" b="0" dirty="0" smtClean="0">
                <a:solidFill>
                  <a:srgbClr val="515151"/>
                </a:solidFill>
              </a:rPr>
              <a:t>offer </a:t>
            </a:r>
            <a:r>
              <a:rPr lang="en-US" sz="1800" b="0" dirty="0">
                <a:solidFill>
                  <a:srgbClr val="515151"/>
                </a:solidFill>
              </a:rPr>
              <a:t>unique and diverse background coming from different segments of the industry.  Together they contribute their expertise, and augment the objectivity and professionalism of the Board</a:t>
            </a:r>
          </a:p>
        </p:txBody>
      </p:sp>
    </p:spTree>
    <p:extLst>
      <p:ext uri="{BB962C8B-B14F-4D97-AF65-F5344CB8AC3E}">
        <p14:creationId xmlns:p14="http://schemas.microsoft.com/office/powerpoint/2010/main" val="367477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 – </a:t>
            </a:r>
            <a:r>
              <a:rPr lang="en-US" sz="2600" dirty="0" smtClean="0">
                <a:solidFill>
                  <a:srgbClr val="469050"/>
                </a:solidFill>
              </a:rPr>
              <a:t>ADVISER</a:t>
            </a:r>
            <a:endParaRPr lang="en-SG" sz="2600" dirty="0">
              <a:solidFill>
                <a:srgbClr val="469050"/>
              </a:solidFill>
            </a:endParaRPr>
          </a:p>
        </p:txBody>
      </p:sp>
      <p:sp>
        <p:nvSpPr>
          <p:cNvPr id="11" name="TextBox 10"/>
          <p:cNvSpPr txBox="1"/>
          <p:nvPr/>
        </p:nvSpPr>
        <p:spPr>
          <a:xfrm>
            <a:off x="1986204" y="6459865"/>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18</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4401205"/>
          </a:xfrm>
          <a:prstGeom prst="rect">
            <a:avLst/>
          </a:prstGeom>
        </p:spPr>
        <p:txBody>
          <a:bodyPr wrap="square">
            <a:spAutoFit/>
          </a:bodyPr>
          <a:lstStyle/>
          <a:p>
            <a:pPr marL="0" indent="0" algn="just">
              <a:buNone/>
            </a:pPr>
            <a:r>
              <a:rPr lang="en-US" sz="1800" dirty="0">
                <a:solidFill>
                  <a:srgbClr val="006600"/>
                </a:solidFill>
              </a:rPr>
              <a:t>Mr. Teng Cheong Kwee, </a:t>
            </a:r>
            <a:r>
              <a:rPr lang="en-US" sz="1800" dirty="0" smtClean="0">
                <a:solidFill>
                  <a:srgbClr val="006600"/>
                </a:solidFill>
              </a:rPr>
              <a:t>Adviser</a:t>
            </a:r>
            <a:endParaRPr lang="en-US" sz="1800" dirty="0">
              <a:solidFill>
                <a:srgbClr val="006600"/>
              </a:solidFill>
            </a:endParaRPr>
          </a:p>
          <a:p>
            <a:pPr marL="0" indent="0" algn="just">
              <a:buNone/>
            </a:pPr>
            <a:endParaRPr lang="en-US" sz="1600" b="0" dirty="0">
              <a:solidFill>
                <a:srgbClr val="515151"/>
              </a:solidFill>
            </a:endParaRPr>
          </a:p>
          <a:p>
            <a:pPr marL="0" indent="0" algn="just">
              <a:buNone/>
            </a:pPr>
            <a:r>
              <a:rPr lang="en-SG" sz="1600" b="0" dirty="0">
                <a:solidFill>
                  <a:srgbClr val="515151"/>
                </a:solidFill>
              </a:rPr>
              <a:t>Mr. Teng was previously an Executive Vice President of the Stock Exchange of Singapore (“SGX”), and later,  Executive Vice President and Head, Risk Management and Regulations Division of SGX, having responsibilities for listing approval and market regulation, broker admission and supervision, investigations and risk management. </a:t>
            </a:r>
          </a:p>
          <a:p>
            <a:pPr marL="0" indent="0" algn="just">
              <a:buNone/>
            </a:pPr>
            <a:endParaRPr lang="en-SG" sz="900" b="0" dirty="0">
              <a:solidFill>
                <a:srgbClr val="515151"/>
              </a:solidFill>
            </a:endParaRPr>
          </a:p>
          <a:p>
            <a:pPr marL="0" indent="0" algn="just">
              <a:buNone/>
            </a:pPr>
            <a:r>
              <a:rPr lang="en-SG" sz="1600" b="0" dirty="0">
                <a:solidFill>
                  <a:srgbClr val="515151"/>
                </a:solidFill>
              </a:rPr>
              <a:t>Prior to SGX, Mr. Teng </a:t>
            </a:r>
            <a:r>
              <a:rPr lang="en-SG" sz="1600" b="0" dirty="0" smtClean="0">
                <a:solidFill>
                  <a:srgbClr val="515151"/>
                </a:solidFill>
              </a:rPr>
              <a:t>spent </a:t>
            </a:r>
            <a:r>
              <a:rPr lang="en-SG" sz="1600" b="0" dirty="0">
                <a:solidFill>
                  <a:srgbClr val="515151"/>
                </a:solidFill>
              </a:rPr>
              <a:t>eight (8) years with the Monetary Authority of Singapore holding positions as Assistant Director, Securities Industry Division and as Deputy Director, Domestic Division. During that period, he also served concurrently as the Secretary of the Securities Industry Council. </a:t>
            </a:r>
          </a:p>
          <a:p>
            <a:pPr marL="0" indent="0" algn="just">
              <a:buNone/>
            </a:pPr>
            <a:endParaRPr lang="en-SG" sz="900" b="0" dirty="0">
              <a:solidFill>
                <a:srgbClr val="515151"/>
              </a:solidFill>
            </a:endParaRPr>
          </a:p>
          <a:p>
            <a:pPr marL="0" indent="0" algn="just">
              <a:buNone/>
            </a:pPr>
            <a:r>
              <a:rPr lang="en-SG" sz="1600" b="0" dirty="0">
                <a:solidFill>
                  <a:srgbClr val="515151"/>
                </a:solidFill>
              </a:rPr>
              <a:t>Mr. Teng serves as a non-executive and independent Director on the Board of several companies listed on the Singapore Exchange. He holds a Bachelor of Engineering (Industrial) (1</a:t>
            </a:r>
            <a:r>
              <a:rPr lang="en-SG" sz="1600" b="0" baseline="30000" dirty="0">
                <a:solidFill>
                  <a:srgbClr val="515151"/>
                </a:solidFill>
              </a:rPr>
              <a:t>st</a:t>
            </a:r>
            <a:r>
              <a:rPr lang="en-SG" sz="1600" b="0" dirty="0">
                <a:solidFill>
                  <a:srgbClr val="515151"/>
                </a:solidFill>
              </a:rPr>
              <a:t>  Class Honours) and Bachelor of Commerce from the University of Newcastle, N.S.W., Australia.</a:t>
            </a:r>
            <a:endParaRPr lang="en-US" sz="1600" b="0" dirty="0">
              <a:solidFill>
                <a:srgbClr val="515151"/>
              </a:solidFill>
            </a:endParaRPr>
          </a:p>
          <a:p>
            <a:pPr marL="0" indent="0">
              <a:buNone/>
            </a:pPr>
            <a:endParaRPr lang="en-US" sz="1200" b="0" dirty="0">
              <a:solidFill>
                <a:srgbClr val="515151"/>
              </a:solidFill>
            </a:endParaRPr>
          </a:p>
          <a:p>
            <a:endParaRPr lang="en-US" sz="1200" dirty="0"/>
          </a:p>
          <a:p>
            <a:pPr marL="0" indent="0">
              <a:buNone/>
            </a:pPr>
            <a:endParaRPr lang="en-US" sz="1400" dirty="0"/>
          </a:p>
        </p:txBody>
      </p:sp>
    </p:spTree>
    <p:extLst>
      <p:ext uri="{BB962C8B-B14F-4D97-AF65-F5344CB8AC3E}">
        <p14:creationId xmlns:p14="http://schemas.microsoft.com/office/powerpoint/2010/main" val="1861146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 – THE BOARD OF DIRECTORS</a:t>
            </a:r>
            <a:endParaRPr lang="en-SG" sz="2600" dirty="0">
              <a:solidFill>
                <a:srgbClr val="469050"/>
              </a:solidFill>
            </a:endParaRPr>
          </a:p>
        </p:txBody>
      </p:sp>
      <p:sp>
        <p:nvSpPr>
          <p:cNvPr id="11" name="TextBox 10"/>
          <p:cNvSpPr txBox="1"/>
          <p:nvPr/>
        </p:nvSpPr>
        <p:spPr>
          <a:xfrm>
            <a:off x="1863492" y="6459865"/>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19</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4616648"/>
          </a:xfrm>
          <a:prstGeom prst="rect">
            <a:avLst/>
          </a:prstGeom>
        </p:spPr>
        <p:txBody>
          <a:bodyPr wrap="square">
            <a:spAutoFit/>
          </a:bodyPr>
          <a:lstStyle/>
          <a:p>
            <a:pPr marL="0" indent="0" algn="just">
              <a:buNone/>
            </a:pPr>
            <a:r>
              <a:rPr lang="en-US" sz="1800" dirty="0">
                <a:solidFill>
                  <a:srgbClr val="006600"/>
                </a:solidFill>
              </a:rPr>
              <a:t>Mr. Lim Chi Teong, Independent Director</a:t>
            </a:r>
          </a:p>
          <a:p>
            <a:pPr marL="0" indent="0" algn="just">
              <a:buNone/>
            </a:pPr>
            <a:endParaRPr lang="en-US" sz="1600" b="0" dirty="0">
              <a:solidFill>
                <a:srgbClr val="515151"/>
              </a:solidFill>
            </a:endParaRPr>
          </a:p>
          <a:p>
            <a:pPr marL="0" indent="0" algn="just">
              <a:buNone/>
            </a:pPr>
            <a:r>
              <a:rPr lang="en-US" sz="1600" b="0" dirty="0">
                <a:solidFill>
                  <a:srgbClr val="515151"/>
                </a:solidFill>
              </a:rPr>
              <a:t>Mr. Lim is an accountant / company secretary by training and an Associate Member of The Chartered Institute of Secretaries &amp; Administrators. He has broad working experience in various sectors, including  financial services, merchant banking, manufacturing, and trading and property development. </a:t>
            </a:r>
          </a:p>
          <a:p>
            <a:pPr marL="0" indent="0" algn="just">
              <a:buNone/>
            </a:pPr>
            <a:endParaRPr lang="en-US" sz="1600" b="0" dirty="0">
              <a:solidFill>
                <a:srgbClr val="515151"/>
              </a:solidFill>
            </a:endParaRPr>
          </a:p>
          <a:p>
            <a:pPr marL="0" indent="0" algn="just">
              <a:buNone/>
            </a:pPr>
            <a:r>
              <a:rPr lang="en-US" sz="1600" b="0" dirty="0">
                <a:solidFill>
                  <a:srgbClr val="515151"/>
                </a:solidFill>
              </a:rPr>
              <a:t>Mr. Lim has more than 15  years of direct  investment and fund management experience starting as Investment Officer with Malaysian International Merchant Bank Bhd (Malaysia), progressing to being Deputy MD of First Siam Financial Corp Ltd (Bangkok),  Portfolio Manager at Arab Malaysian Merchant Bank Bhd (Malaysia),  Senior Investment Manager at DBS Asset management Ltd  (Singapore) and as Director, Investment Management at Pheim Asset Management Sdn Bhd (Malaysia). </a:t>
            </a:r>
          </a:p>
          <a:p>
            <a:pPr marL="0" indent="0" algn="just">
              <a:buNone/>
            </a:pPr>
            <a:endParaRPr lang="en-US" sz="1600" b="0" dirty="0">
              <a:solidFill>
                <a:srgbClr val="515151"/>
              </a:solidFill>
            </a:endParaRPr>
          </a:p>
          <a:p>
            <a:pPr marL="0" indent="0" algn="just">
              <a:buNone/>
            </a:pPr>
            <a:r>
              <a:rPr lang="en-US" sz="1600" b="0" dirty="0">
                <a:solidFill>
                  <a:srgbClr val="515151"/>
                </a:solidFill>
              </a:rPr>
              <a:t>Mr. Lim holds a degree in  Bachelor of Economics (Accounting) from the University of Malaya, Malaysia. </a:t>
            </a:r>
          </a:p>
          <a:p>
            <a:pPr marL="0" indent="0">
              <a:buNone/>
            </a:pPr>
            <a:endParaRPr lang="en-US" sz="1200" b="0" dirty="0">
              <a:solidFill>
                <a:srgbClr val="515151"/>
              </a:solidFill>
            </a:endParaRPr>
          </a:p>
          <a:p>
            <a:endParaRPr lang="en-US" sz="1200" dirty="0"/>
          </a:p>
          <a:p>
            <a:pPr marL="0" indent="0">
              <a:buNone/>
            </a:pPr>
            <a:endParaRPr lang="en-US" sz="1400" dirty="0"/>
          </a:p>
        </p:txBody>
      </p:sp>
    </p:spTree>
    <p:extLst>
      <p:ext uri="{BB962C8B-B14F-4D97-AF65-F5344CB8AC3E}">
        <p14:creationId xmlns:p14="http://schemas.microsoft.com/office/powerpoint/2010/main" val="248870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9220200" y="6477000"/>
            <a:ext cx="508000" cy="244475"/>
          </a:xfrm>
        </p:spPr>
        <p:txBody>
          <a:bodyPr/>
          <a:lstStyle/>
          <a:p>
            <a:r>
              <a:rPr lang="en-US" dirty="0"/>
              <a:t> </a:t>
            </a:r>
            <a:r>
              <a:rPr lang="en-US" sz="1000" dirty="0">
                <a:solidFill>
                  <a:srgbClr val="515151"/>
                </a:solidFill>
              </a:rPr>
              <a:t>2</a:t>
            </a:r>
          </a:p>
        </p:txBody>
      </p:sp>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5410200" cy="492443"/>
          </a:xfrm>
          <a:prstGeom prst="rect">
            <a:avLst/>
          </a:prstGeom>
          <a:noFill/>
        </p:spPr>
        <p:txBody>
          <a:bodyPr wrap="square" rtlCol="0">
            <a:spAutoFit/>
          </a:bodyPr>
          <a:lstStyle/>
          <a:p>
            <a:r>
              <a:rPr lang="en-US" sz="2600" dirty="0">
                <a:solidFill>
                  <a:srgbClr val="469050"/>
                </a:solidFill>
              </a:rPr>
              <a:t>TABLE OF CONTENTS</a:t>
            </a:r>
            <a:endParaRPr lang="en-SG" sz="2600" dirty="0">
              <a:solidFill>
                <a:srgbClr val="469050"/>
              </a:solidFill>
            </a:endParaRPr>
          </a:p>
        </p:txBody>
      </p:sp>
      <p:cxnSp>
        <p:nvCxnSpPr>
          <p:cNvPr id="13" name="Straight Connector 12"/>
          <p:cNvCxnSpPr/>
          <p:nvPr/>
        </p:nvCxnSpPr>
        <p:spPr bwMode="auto">
          <a:xfrm>
            <a:off x="2133600" y="1219200"/>
            <a:ext cx="0" cy="525780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20" name="TextBox 19"/>
          <p:cNvSpPr txBox="1"/>
          <p:nvPr/>
        </p:nvSpPr>
        <p:spPr>
          <a:xfrm>
            <a:off x="228600" y="1295400"/>
            <a:ext cx="1600200" cy="5355312"/>
          </a:xfrm>
          <a:prstGeom prst="rect">
            <a:avLst/>
          </a:prstGeom>
          <a:noFill/>
        </p:spPr>
        <p:txBody>
          <a:bodyPr wrap="square" rtlCol="0">
            <a:spAutoFit/>
          </a:bodyPr>
          <a:lstStyle/>
          <a:p>
            <a:pPr algn="r"/>
            <a:r>
              <a:rPr lang="en-US" sz="1500" dirty="0">
                <a:solidFill>
                  <a:srgbClr val="515151"/>
                </a:solidFill>
              </a:rPr>
              <a:t>Section 1</a:t>
            </a:r>
          </a:p>
          <a:p>
            <a:pPr algn="r"/>
            <a:endParaRPr lang="en-US" sz="1500" dirty="0">
              <a:solidFill>
                <a:srgbClr val="515151"/>
              </a:solidFill>
            </a:endParaRPr>
          </a:p>
          <a:p>
            <a:pPr algn="r"/>
            <a:r>
              <a:rPr lang="en-US" sz="1500" dirty="0">
                <a:solidFill>
                  <a:srgbClr val="515151"/>
                </a:solidFill>
              </a:rPr>
              <a:t>Section 2</a:t>
            </a:r>
          </a:p>
          <a:p>
            <a:pPr algn="r"/>
            <a:endParaRPr lang="en-US" sz="1500" dirty="0">
              <a:solidFill>
                <a:srgbClr val="515151"/>
              </a:solidFill>
            </a:endParaRPr>
          </a:p>
          <a:p>
            <a:pPr algn="r"/>
            <a:r>
              <a:rPr lang="en-US" sz="1500" dirty="0">
                <a:solidFill>
                  <a:srgbClr val="515151"/>
                </a:solidFill>
              </a:rPr>
              <a:t>Section 3</a:t>
            </a:r>
          </a:p>
          <a:p>
            <a:pPr algn="r"/>
            <a:endParaRPr lang="en-US" sz="1500" dirty="0">
              <a:solidFill>
                <a:srgbClr val="515151"/>
              </a:solidFill>
            </a:endParaRPr>
          </a:p>
          <a:p>
            <a:pPr algn="r"/>
            <a:r>
              <a:rPr lang="en-US" sz="1500" dirty="0">
                <a:solidFill>
                  <a:srgbClr val="515151"/>
                </a:solidFill>
              </a:rPr>
              <a:t>Section 4</a:t>
            </a:r>
          </a:p>
          <a:p>
            <a:pPr algn="r"/>
            <a:endParaRPr lang="en-US" sz="1500" dirty="0">
              <a:solidFill>
                <a:srgbClr val="515151"/>
              </a:solidFill>
            </a:endParaRPr>
          </a:p>
          <a:p>
            <a:pPr algn="r"/>
            <a:r>
              <a:rPr lang="en-US" sz="1500" dirty="0">
                <a:solidFill>
                  <a:srgbClr val="515151"/>
                </a:solidFill>
              </a:rPr>
              <a:t>Section 5</a:t>
            </a:r>
          </a:p>
          <a:p>
            <a:pPr algn="r"/>
            <a:endParaRPr lang="en-US" sz="1500" dirty="0">
              <a:solidFill>
                <a:srgbClr val="515151"/>
              </a:solidFill>
            </a:endParaRPr>
          </a:p>
          <a:p>
            <a:pPr algn="r"/>
            <a:r>
              <a:rPr lang="en-US" sz="1500" dirty="0">
                <a:solidFill>
                  <a:srgbClr val="515151"/>
                </a:solidFill>
              </a:rPr>
              <a:t>Section 6</a:t>
            </a:r>
          </a:p>
          <a:p>
            <a:pPr algn="r"/>
            <a:endParaRPr lang="en-US" sz="1500" dirty="0">
              <a:solidFill>
                <a:srgbClr val="515151"/>
              </a:solidFill>
            </a:endParaRPr>
          </a:p>
          <a:p>
            <a:pPr algn="r"/>
            <a:r>
              <a:rPr lang="en-US" sz="1500" dirty="0">
                <a:solidFill>
                  <a:srgbClr val="515151"/>
                </a:solidFill>
              </a:rPr>
              <a:t>Section 7</a:t>
            </a:r>
          </a:p>
          <a:p>
            <a:pPr algn="r"/>
            <a:endParaRPr lang="en-US" sz="1500" dirty="0">
              <a:solidFill>
                <a:srgbClr val="515151"/>
              </a:solidFill>
            </a:endParaRPr>
          </a:p>
          <a:p>
            <a:pPr algn="r"/>
            <a:r>
              <a:rPr lang="en-US" sz="1500" dirty="0">
                <a:solidFill>
                  <a:srgbClr val="515151"/>
                </a:solidFill>
              </a:rPr>
              <a:t>Section 8 </a:t>
            </a:r>
          </a:p>
          <a:p>
            <a:pPr algn="r"/>
            <a:endParaRPr lang="en-US" sz="1500" dirty="0">
              <a:solidFill>
                <a:srgbClr val="515151"/>
              </a:solidFill>
            </a:endParaRPr>
          </a:p>
          <a:p>
            <a:pPr algn="r"/>
            <a:r>
              <a:rPr lang="en-US" sz="1500" dirty="0">
                <a:solidFill>
                  <a:srgbClr val="515151"/>
                </a:solidFill>
              </a:rPr>
              <a:t>Appendix I</a:t>
            </a:r>
          </a:p>
          <a:p>
            <a:pPr algn="r"/>
            <a:endParaRPr lang="en-US" sz="1500" dirty="0">
              <a:solidFill>
                <a:srgbClr val="515151"/>
              </a:solidFill>
            </a:endParaRPr>
          </a:p>
          <a:p>
            <a:pPr algn="r"/>
            <a:r>
              <a:rPr lang="en-US" sz="1500" dirty="0">
                <a:solidFill>
                  <a:srgbClr val="515151"/>
                </a:solidFill>
              </a:rPr>
              <a:t>Appendix II</a:t>
            </a:r>
          </a:p>
          <a:p>
            <a:pPr algn="r"/>
            <a:endParaRPr lang="en-US" sz="1500" dirty="0" smtClean="0">
              <a:solidFill>
                <a:srgbClr val="515151"/>
              </a:solidFill>
            </a:endParaRPr>
          </a:p>
          <a:p>
            <a:pPr algn="r"/>
            <a:r>
              <a:rPr lang="en-US" sz="1500" dirty="0">
                <a:solidFill>
                  <a:srgbClr val="515151"/>
                </a:solidFill>
              </a:rPr>
              <a:t>Appendix </a:t>
            </a:r>
            <a:r>
              <a:rPr lang="en-US" sz="1500" dirty="0" smtClean="0">
                <a:solidFill>
                  <a:srgbClr val="515151"/>
                </a:solidFill>
              </a:rPr>
              <a:t>III</a:t>
            </a:r>
            <a:endParaRPr lang="en-US" sz="1500" dirty="0">
              <a:solidFill>
                <a:srgbClr val="515151"/>
              </a:solidFill>
            </a:endParaRPr>
          </a:p>
          <a:p>
            <a:pPr algn="r"/>
            <a:endParaRPr lang="en-US" sz="1500" dirty="0">
              <a:solidFill>
                <a:srgbClr val="515151"/>
              </a:solidFill>
            </a:endParaRPr>
          </a:p>
          <a:p>
            <a:pPr algn="r"/>
            <a:endParaRPr lang="en-SG" sz="1200" dirty="0">
              <a:solidFill>
                <a:srgbClr val="515151"/>
              </a:solidFill>
            </a:endParaRPr>
          </a:p>
        </p:txBody>
      </p:sp>
      <p:sp>
        <p:nvSpPr>
          <p:cNvPr id="21" name="TextBox 20"/>
          <p:cNvSpPr txBox="1"/>
          <p:nvPr/>
        </p:nvSpPr>
        <p:spPr>
          <a:xfrm>
            <a:off x="2438400" y="1295400"/>
            <a:ext cx="6858000" cy="5124480"/>
          </a:xfrm>
          <a:prstGeom prst="rect">
            <a:avLst/>
          </a:prstGeom>
          <a:noFill/>
        </p:spPr>
        <p:txBody>
          <a:bodyPr wrap="square" rtlCol="0">
            <a:spAutoFit/>
          </a:bodyPr>
          <a:lstStyle/>
          <a:p>
            <a:r>
              <a:rPr lang="en-US" sz="1500" dirty="0">
                <a:solidFill>
                  <a:srgbClr val="515151"/>
                </a:solidFill>
              </a:rPr>
              <a:t>Pheim Asset Management </a:t>
            </a:r>
          </a:p>
          <a:p>
            <a:endParaRPr lang="en-US" sz="1500" dirty="0">
              <a:solidFill>
                <a:srgbClr val="515151"/>
              </a:solidFill>
            </a:endParaRPr>
          </a:p>
          <a:p>
            <a:r>
              <a:rPr lang="en-US" sz="1500" dirty="0" smtClean="0">
                <a:solidFill>
                  <a:srgbClr val="515151"/>
                </a:solidFill>
              </a:rPr>
              <a:t>Management &amp; Investment </a:t>
            </a:r>
            <a:r>
              <a:rPr lang="en-US" sz="1500" dirty="0">
                <a:solidFill>
                  <a:srgbClr val="515151"/>
                </a:solidFill>
              </a:rPr>
              <a:t>Management </a:t>
            </a:r>
            <a:r>
              <a:rPr lang="en-US" sz="1500" dirty="0" smtClean="0">
                <a:solidFill>
                  <a:srgbClr val="515151"/>
                </a:solidFill>
              </a:rPr>
              <a:t>Teams </a:t>
            </a:r>
            <a:endParaRPr lang="en-US" sz="1500" dirty="0">
              <a:solidFill>
                <a:srgbClr val="515151"/>
              </a:solidFill>
            </a:endParaRPr>
          </a:p>
          <a:p>
            <a:endParaRPr lang="en-US" sz="1500" dirty="0">
              <a:solidFill>
                <a:srgbClr val="515151"/>
              </a:solidFill>
            </a:endParaRPr>
          </a:p>
          <a:p>
            <a:r>
              <a:rPr lang="en-US" sz="1500" dirty="0">
                <a:solidFill>
                  <a:srgbClr val="515151"/>
                </a:solidFill>
              </a:rPr>
              <a:t>Investment Philosophy</a:t>
            </a:r>
          </a:p>
          <a:p>
            <a:endParaRPr lang="en-US" sz="1500" dirty="0">
              <a:solidFill>
                <a:srgbClr val="515151"/>
              </a:solidFill>
            </a:endParaRPr>
          </a:p>
          <a:p>
            <a:r>
              <a:rPr lang="en-US" sz="1500" dirty="0">
                <a:solidFill>
                  <a:srgbClr val="515151"/>
                </a:solidFill>
              </a:rPr>
              <a:t>Investment Approach</a:t>
            </a:r>
          </a:p>
          <a:p>
            <a:endParaRPr lang="en-US" sz="1500" dirty="0">
              <a:solidFill>
                <a:srgbClr val="515151"/>
              </a:solidFill>
            </a:endParaRPr>
          </a:p>
          <a:p>
            <a:r>
              <a:rPr lang="en-US" sz="1500" dirty="0">
                <a:solidFill>
                  <a:srgbClr val="515151"/>
                </a:solidFill>
              </a:rPr>
              <a:t>Investment Process</a:t>
            </a:r>
          </a:p>
          <a:p>
            <a:endParaRPr lang="en-US" sz="1500" dirty="0">
              <a:solidFill>
                <a:srgbClr val="515151"/>
              </a:solidFill>
            </a:endParaRPr>
          </a:p>
          <a:p>
            <a:r>
              <a:rPr lang="en-US" sz="1500" dirty="0">
                <a:solidFill>
                  <a:srgbClr val="515151"/>
                </a:solidFill>
              </a:rPr>
              <a:t>Representative Fund Investment Performance </a:t>
            </a:r>
          </a:p>
          <a:p>
            <a:endParaRPr lang="en-US" sz="1500" dirty="0">
              <a:solidFill>
                <a:srgbClr val="515151"/>
              </a:solidFill>
            </a:endParaRPr>
          </a:p>
          <a:p>
            <a:r>
              <a:rPr lang="en-US" sz="1500" dirty="0">
                <a:solidFill>
                  <a:srgbClr val="515151"/>
                </a:solidFill>
              </a:rPr>
              <a:t>Stock Example  </a:t>
            </a:r>
          </a:p>
          <a:p>
            <a:endParaRPr lang="en-US" sz="1500" dirty="0">
              <a:solidFill>
                <a:srgbClr val="515151"/>
              </a:solidFill>
            </a:endParaRPr>
          </a:p>
          <a:p>
            <a:r>
              <a:rPr lang="en-US" sz="1500" dirty="0">
                <a:solidFill>
                  <a:srgbClr val="515151"/>
                </a:solidFill>
              </a:rPr>
              <a:t>Summary</a:t>
            </a:r>
          </a:p>
          <a:p>
            <a:endParaRPr lang="en-US" sz="1500" dirty="0">
              <a:solidFill>
                <a:srgbClr val="515151"/>
              </a:solidFill>
            </a:endParaRPr>
          </a:p>
          <a:p>
            <a:r>
              <a:rPr lang="en-US" sz="1500" dirty="0" smtClean="0">
                <a:solidFill>
                  <a:srgbClr val="515151"/>
                </a:solidFill>
              </a:rPr>
              <a:t>Board </a:t>
            </a:r>
            <a:r>
              <a:rPr lang="en-US" sz="1500" dirty="0">
                <a:solidFill>
                  <a:srgbClr val="515151"/>
                </a:solidFill>
              </a:rPr>
              <a:t>of Directors</a:t>
            </a:r>
          </a:p>
          <a:p>
            <a:endParaRPr lang="en-US" sz="1500" dirty="0">
              <a:solidFill>
                <a:srgbClr val="515151"/>
              </a:solidFill>
            </a:endParaRPr>
          </a:p>
          <a:p>
            <a:r>
              <a:rPr lang="en-US" sz="1500" dirty="0" smtClean="0">
                <a:solidFill>
                  <a:srgbClr val="515151"/>
                </a:solidFill>
              </a:rPr>
              <a:t>Awards </a:t>
            </a:r>
            <a:r>
              <a:rPr lang="en-US" sz="1500" dirty="0">
                <a:solidFill>
                  <a:srgbClr val="515151"/>
                </a:solidFill>
              </a:rPr>
              <a:t>&amp; </a:t>
            </a:r>
            <a:r>
              <a:rPr lang="en-US" sz="1500" dirty="0" smtClean="0">
                <a:solidFill>
                  <a:srgbClr val="515151"/>
                </a:solidFill>
              </a:rPr>
              <a:t>Accolades</a:t>
            </a:r>
          </a:p>
          <a:p>
            <a:endParaRPr lang="en-US" sz="1500" dirty="0">
              <a:solidFill>
                <a:srgbClr val="515151"/>
              </a:solidFill>
            </a:endParaRPr>
          </a:p>
          <a:p>
            <a:r>
              <a:rPr lang="en-US" sz="1500" dirty="0" smtClean="0">
                <a:solidFill>
                  <a:srgbClr val="515151"/>
                </a:solidFill>
              </a:rPr>
              <a:t>Pheim Malaysia</a:t>
            </a:r>
            <a:endParaRPr lang="en-US" sz="1500" dirty="0">
              <a:solidFill>
                <a:srgbClr val="515151"/>
              </a:solidFill>
            </a:endParaRPr>
          </a:p>
          <a:p>
            <a:endParaRPr lang="en-SG" sz="1200" dirty="0">
              <a:solidFill>
                <a:srgbClr val="515151"/>
              </a:solidFill>
            </a:endParaRPr>
          </a:p>
        </p:txBody>
      </p:sp>
      <p:sp>
        <p:nvSpPr>
          <p:cNvPr id="22" name="TextBox 21"/>
          <p:cNvSpPr txBox="1"/>
          <p:nvPr/>
        </p:nvSpPr>
        <p:spPr>
          <a:xfrm>
            <a:off x="1954481" y="6477000"/>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Tree>
    <p:extLst>
      <p:ext uri="{BB962C8B-B14F-4D97-AF65-F5344CB8AC3E}">
        <p14:creationId xmlns:p14="http://schemas.microsoft.com/office/powerpoint/2010/main" val="317924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 – THE BOARD OF DIRECTORS</a:t>
            </a:r>
            <a:endParaRPr lang="en-SG" sz="2600" dirty="0">
              <a:solidFill>
                <a:srgbClr val="469050"/>
              </a:solidFill>
            </a:endParaRPr>
          </a:p>
        </p:txBody>
      </p:sp>
      <p:sp>
        <p:nvSpPr>
          <p:cNvPr id="11" name="TextBox 10"/>
          <p:cNvSpPr txBox="1"/>
          <p:nvPr/>
        </p:nvSpPr>
        <p:spPr>
          <a:xfrm>
            <a:off x="2133600" y="6520190"/>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20</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5878532"/>
          </a:xfrm>
          <a:prstGeom prst="rect">
            <a:avLst/>
          </a:prstGeom>
        </p:spPr>
        <p:txBody>
          <a:bodyPr wrap="square">
            <a:spAutoFit/>
          </a:bodyPr>
          <a:lstStyle/>
          <a:p>
            <a:pPr marL="0" indent="0" algn="just">
              <a:buNone/>
            </a:pPr>
            <a:r>
              <a:rPr lang="en-US" sz="1800" dirty="0">
                <a:solidFill>
                  <a:srgbClr val="006600"/>
                </a:solidFill>
              </a:rPr>
              <a:t>Mr. Chew Loy Cheow, Independent Director</a:t>
            </a:r>
          </a:p>
          <a:p>
            <a:pPr marL="0" indent="0" algn="just">
              <a:buNone/>
            </a:pPr>
            <a:endParaRPr lang="en-US" sz="1600" b="0" dirty="0">
              <a:solidFill>
                <a:srgbClr val="515151"/>
              </a:solidFill>
            </a:endParaRPr>
          </a:p>
          <a:p>
            <a:pPr algn="just"/>
            <a:r>
              <a:rPr lang="en-SG" sz="1600" b="0" dirty="0">
                <a:solidFill>
                  <a:srgbClr val="515151"/>
                </a:solidFill>
              </a:rPr>
              <a:t>Mr. Chew sat on the Advisory Council of the NUS Business School’s Centre for Asset Management Research and Investment from its founding in 2008 till 2016, and is an Adjunct Associate Professor in the Finance Department. He has been appointed to the MAS-CAD Panel of Experts on Securities Offences since 2010. </a:t>
            </a:r>
          </a:p>
          <a:p>
            <a:pPr marL="0" indent="0" algn="just">
              <a:buNone/>
            </a:pPr>
            <a:endParaRPr lang="en-SG" sz="1600" b="0" dirty="0" smtClean="0">
              <a:solidFill>
                <a:srgbClr val="515151"/>
              </a:solidFill>
            </a:endParaRPr>
          </a:p>
          <a:p>
            <a:pPr marL="0" indent="0" algn="just">
              <a:buNone/>
            </a:pPr>
            <a:r>
              <a:rPr lang="en-SG" sz="1600" b="0" dirty="0" smtClean="0">
                <a:solidFill>
                  <a:srgbClr val="515151"/>
                </a:solidFill>
              </a:rPr>
              <a:t>Mr</a:t>
            </a:r>
            <a:r>
              <a:rPr lang="en-SG" sz="1600" b="0" dirty="0">
                <a:solidFill>
                  <a:srgbClr val="515151"/>
                </a:solidFill>
              </a:rPr>
              <a:t>. Chew started his professional career in 1977. He gained expertise in dealing with various global market products, including derivatives at Wall Street institutions, Morgan Guaranty Trust Company of New York / J.P.Morgan Securities where he held senior positions including Head of FX and Fixed Income Sales (1985 – 1995) and at AIG Trading Group where he was Managing Director &amp; Head of Singapore operations (1996 – 2003). </a:t>
            </a:r>
          </a:p>
          <a:p>
            <a:pPr marL="0" indent="0" algn="just">
              <a:buNone/>
            </a:pPr>
            <a:endParaRPr lang="en-SG" sz="1600" b="0" dirty="0">
              <a:solidFill>
                <a:srgbClr val="515151"/>
              </a:solidFill>
            </a:endParaRPr>
          </a:p>
          <a:p>
            <a:pPr marL="0" indent="0" algn="just">
              <a:buNone/>
            </a:pPr>
            <a:r>
              <a:rPr lang="en-SG" sz="1600" b="0" dirty="0">
                <a:solidFill>
                  <a:srgbClr val="515151"/>
                </a:solidFill>
              </a:rPr>
              <a:t>He was then appointed by the sovereign wealth fund Government of Singapore Investment Corporation (GIC) as a senior investment manager from 2004 – 2009. At GIC, he set up and served as Head of the Commodities and Gold Group and also helped train young management associates at GIC School. </a:t>
            </a:r>
          </a:p>
          <a:p>
            <a:pPr marL="0" indent="0" algn="just">
              <a:buNone/>
            </a:pPr>
            <a:endParaRPr lang="en-SG" sz="1600" b="0" dirty="0">
              <a:solidFill>
                <a:srgbClr val="515151"/>
              </a:solidFill>
            </a:endParaRPr>
          </a:p>
          <a:p>
            <a:pPr marL="0" indent="0" algn="just">
              <a:buNone/>
            </a:pPr>
            <a:r>
              <a:rPr lang="en-SG" sz="1600" b="0" dirty="0">
                <a:solidFill>
                  <a:srgbClr val="515151"/>
                </a:solidFill>
              </a:rPr>
              <a:t>Mr. Chew holds a Bachelor of Business Administration degree from the National University of Singapore and a Master of Arts (Contemporary China) degree from the Nanyang Technological University.    </a:t>
            </a:r>
          </a:p>
          <a:p>
            <a:pPr marL="0" indent="0">
              <a:buNone/>
            </a:pPr>
            <a:endParaRPr lang="en-US" sz="1200" b="0" dirty="0">
              <a:solidFill>
                <a:srgbClr val="515151"/>
              </a:solidFill>
            </a:endParaRPr>
          </a:p>
          <a:p>
            <a:endParaRPr lang="en-US" sz="1200" dirty="0"/>
          </a:p>
          <a:p>
            <a:pPr marL="0" indent="0">
              <a:buNone/>
            </a:pPr>
            <a:endParaRPr lang="en-US" sz="1400" dirty="0"/>
          </a:p>
        </p:txBody>
      </p:sp>
    </p:spTree>
    <p:extLst>
      <p:ext uri="{BB962C8B-B14F-4D97-AF65-F5344CB8AC3E}">
        <p14:creationId xmlns:p14="http://schemas.microsoft.com/office/powerpoint/2010/main" val="46460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 – THE BOARD OF DIRECTORS</a:t>
            </a:r>
            <a:endParaRPr lang="en-SG" sz="2600" dirty="0">
              <a:solidFill>
                <a:srgbClr val="469050"/>
              </a:solidFill>
            </a:endParaRPr>
          </a:p>
        </p:txBody>
      </p:sp>
      <p:sp>
        <p:nvSpPr>
          <p:cNvPr id="11" name="TextBox 10"/>
          <p:cNvSpPr txBox="1"/>
          <p:nvPr/>
        </p:nvSpPr>
        <p:spPr>
          <a:xfrm>
            <a:off x="1863492" y="6459865"/>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21</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1066800"/>
            <a:ext cx="8859476" cy="5293757"/>
          </a:xfrm>
          <a:prstGeom prst="rect">
            <a:avLst/>
          </a:prstGeom>
        </p:spPr>
        <p:txBody>
          <a:bodyPr wrap="square">
            <a:spAutoFit/>
          </a:bodyPr>
          <a:lstStyle/>
          <a:p>
            <a:pPr marL="0" indent="0" algn="just">
              <a:buNone/>
            </a:pPr>
            <a:r>
              <a:rPr lang="en-US" sz="1800" dirty="0">
                <a:solidFill>
                  <a:srgbClr val="006600"/>
                </a:solidFill>
              </a:rPr>
              <a:t>Dr. Tan Chong Koay, Founder &amp; Executive Director</a:t>
            </a:r>
          </a:p>
          <a:p>
            <a:pPr marL="0" indent="0" algn="just">
              <a:buNone/>
            </a:pPr>
            <a:endParaRPr lang="en-US" sz="1600" dirty="0">
              <a:solidFill>
                <a:srgbClr val="006600"/>
              </a:solidFill>
            </a:endParaRPr>
          </a:p>
          <a:p>
            <a:pPr marL="0" indent="0" algn="just">
              <a:buNone/>
            </a:pPr>
            <a:r>
              <a:rPr lang="en-US" sz="1600" b="0" dirty="0">
                <a:solidFill>
                  <a:srgbClr val="515151"/>
                </a:solidFill>
              </a:rPr>
              <a:t>Dr. Tan is the Founder and Chief Strategist of Pheim Asset Management (Asia) Pte Ltd (“PAM”), which was incorporated in 1995. Dr. Tan is also the Executive Chairman and Chief Strategist of Pheim Malaysia.</a:t>
            </a:r>
          </a:p>
          <a:p>
            <a:pPr marL="0" indent="0" algn="just">
              <a:buNone/>
            </a:pPr>
            <a:endParaRPr lang="en-US" sz="900" b="0" dirty="0">
              <a:solidFill>
                <a:srgbClr val="515151"/>
              </a:solidFill>
            </a:endParaRPr>
          </a:p>
          <a:p>
            <a:pPr marL="0" indent="0" algn="just">
              <a:buNone/>
            </a:pPr>
            <a:r>
              <a:rPr lang="en-US" sz="1600" b="0" dirty="0">
                <a:solidFill>
                  <a:srgbClr val="515151"/>
                </a:solidFill>
              </a:rPr>
              <a:t>Dr. Tan has been working in the investment industry for the past 40 years, contributing his expertise through applying his unique and time-proven investment philosophy to clients ranging from accredited investors to unit trusts and financial institutions. He institutionalizes investment process and oversees the running of investment decisions to ensure that Pheim Singapore strictly adheres to its investment disciplines. </a:t>
            </a:r>
            <a:endParaRPr lang="en-US" sz="1600" b="0" dirty="0" smtClean="0">
              <a:solidFill>
                <a:srgbClr val="515151"/>
              </a:solidFill>
            </a:endParaRPr>
          </a:p>
          <a:p>
            <a:pPr marL="0" indent="0" algn="just">
              <a:buNone/>
            </a:pPr>
            <a:endParaRPr lang="en-US" sz="1600" b="0" dirty="0">
              <a:solidFill>
                <a:schemeClr val="tx2">
                  <a:lumMod val="65000"/>
                  <a:lumOff val="35000"/>
                </a:schemeClr>
              </a:solidFill>
            </a:endParaRPr>
          </a:p>
          <a:p>
            <a:pPr marL="0" indent="0" algn="just">
              <a:buNone/>
            </a:pPr>
            <a:r>
              <a:rPr lang="en-US" sz="1600" b="0" dirty="0" smtClean="0">
                <a:solidFill>
                  <a:schemeClr val="tx2">
                    <a:lumMod val="65000"/>
                    <a:lumOff val="35000"/>
                  </a:schemeClr>
                </a:solidFill>
              </a:rPr>
              <a:t>Pheim SICAV-SIF-ASEAN </a:t>
            </a:r>
            <a:r>
              <a:rPr lang="en-US" sz="1600" b="0" dirty="0" smtClean="0">
                <a:solidFill>
                  <a:srgbClr val="515151"/>
                </a:solidFill>
              </a:rPr>
              <a:t>Emerging Companies Fund, launched in 1995 by Dr. Tan was ranked No. 1 on its 20</a:t>
            </a:r>
            <a:r>
              <a:rPr lang="en-US" sz="1600" b="0" baseline="30000" dirty="0" smtClean="0">
                <a:solidFill>
                  <a:srgbClr val="515151"/>
                </a:solidFill>
              </a:rPr>
              <a:t>th</a:t>
            </a:r>
            <a:r>
              <a:rPr lang="en-US" sz="1600" b="0" dirty="0" smtClean="0">
                <a:solidFill>
                  <a:srgbClr val="515151"/>
                </a:solidFill>
              </a:rPr>
              <a:t> anniversary on 3</a:t>
            </a:r>
            <a:r>
              <a:rPr lang="en-US" sz="1600" b="0" baseline="30000" dirty="0" smtClean="0">
                <a:solidFill>
                  <a:srgbClr val="515151"/>
                </a:solidFill>
              </a:rPr>
              <a:t>rd</a:t>
            </a:r>
            <a:r>
              <a:rPr lang="en-US" sz="1600" b="0" dirty="0" smtClean="0">
                <a:solidFill>
                  <a:srgbClr val="515151"/>
                </a:solidFill>
              </a:rPr>
              <a:t> February 2015 as it returned 497.37% (in USD terms) which far outperformed the 2</a:t>
            </a:r>
            <a:r>
              <a:rPr lang="en-US" sz="1600" b="0" baseline="30000" dirty="0" smtClean="0">
                <a:solidFill>
                  <a:srgbClr val="515151"/>
                </a:solidFill>
              </a:rPr>
              <a:t>nd</a:t>
            </a:r>
            <a:r>
              <a:rPr lang="en-US" sz="1600" b="0" dirty="0" smtClean="0">
                <a:solidFill>
                  <a:srgbClr val="515151"/>
                </a:solidFill>
              </a:rPr>
              <a:t> position fund which returned 94.52% (in USD terms) and FTSE AW ASEAN CR (in USD terms) which returned 44.56%, within the Equity ASEAN of Lipper Global Classification for international offshore universe.</a:t>
            </a:r>
          </a:p>
          <a:p>
            <a:pPr marL="0" indent="0" algn="just">
              <a:buNone/>
            </a:pPr>
            <a:endParaRPr lang="en-US" sz="900" b="0" dirty="0">
              <a:solidFill>
                <a:srgbClr val="515151"/>
              </a:solidFill>
            </a:endParaRPr>
          </a:p>
          <a:p>
            <a:pPr marL="0" indent="0" algn="just">
              <a:buNone/>
            </a:pPr>
            <a:r>
              <a:rPr lang="en-US" sz="1600" b="0" dirty="0">
                <a:solidFill>
                  <a:srgbClr val="515151"/>
                </a:solidFill>
              </a:rPr>
              <a:t>Dr. Tan was a member of the Investment Advisory Committee of the Lee Kwan Yew Fund and the Lee Kuan Yew Fund for Bilingualism Limited for 11 and 3 years, respectively, both ended on March 1</a:t>
            </a:r>
            <a:r>
              <a:rPr lang="en-US" sz="1600" b="0" baseline="30000" dirty="0">
                <a:solidFill>
                  <a:srgbClr val="515151"/>
                </a:solidFill>
              </a:rPr>
              <a:t>st</a:t>
            </a:r>
            <a:r>
              <a:rPr lang="en-US" sz="1600" b="0" dirty="0">
                <a:solidFill>
                  <a:srgbClr val="515151"/>
                </a:solidFill>
              </a:rPr>
              <a:t>, 2015.   </a:t>
            </a:r>
          </a:p>
          <a:p>
            <a:pPr marL="0" indent="0">
              <a:buNone/>
            </a:pPr>
            <a:endParaRPr lang="en-US" sz="1400" dirty="0"/>
          </a:p>
        </p:txBody>
      </p:sp>
    </p:spTree>
    <p:extLst>
      <p:ext uri="{BB962C8B-B14F-4D97-AF65-F5344CB8AC3E}">
        <p14:creationId xmlns:p14="http://schemas.microsoft.com/office/powerpoint/2010/main" val="395647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II – AWARDS &amp; ACCOLADES</a:t>
            </a:r>
            <a:endParaRPr lang="en-SG" sz="2600" dirty="0">
              <a:solidFill>
                <a:srgbClr val="469050"/>
              </a:solidFill>
            </a:endParaRPr>
          </a:p>
        </p:txBody>
      </p:sp>
      <p:sp>
        <p:nvSpPr>
          <p:cNvPr id="11" name="TextBox 10"/>
          <p:cNvSpPr txBox="1"/>
          <p:nvPr/>
        </p:nvSpPr>
        <p:spPr>
          <a:xfrm>
            <a:off x="1863492" y="6459865"/>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23</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990600"/>
            <a:ext cx="8859476" cy="800219"/>
          </a:xfrm>
          <a:prstGeom prst="rect">
            <a:avLst/>
          </a:prstGeom>
        </p:spPr>
        <p:txBody>
          <a:bodyPr wrap="square">
            <a:spAutoFit/>
          </a:bodyPr>
          <a:lstStyle/>
          <a:p>
            <a:pPr algn="just"/>
            <a:r>
              <a:rPr lang="en-SG" sz="1600" dirty="0">
                <a:solidFill>
                  <a:srgbClr val="306236"/>
                </a:solidFill>
              </a:rPr>
              <a:t>Pheim Asset Management and the funds it managed won many awards and accolades over the years. Below table shows the awards and accolades won over the last 3 years:</a:t>
            </a:r>
          </a:p>
          <a:p>
            <a:pPr algn="just"/>
            <a:endParaRPr lang="en-SG" sz="1400" b="0" dirty="0">
              <a:solidFill>
                <a:srgbClr val="515151"/>
              </a:solidFill>
            </a:endParaRPr>
          </a:p>
        </p:txBody>
      </p:sp>
      <p:sp>
        <p:nvSpPr>
          <p:cNvPr id="17" name="TextBox 16"/>
          <p:cNvSpPr txBox="1"/>
          <p:nvPr/>
        </p:nvSpPr>
        <p:spPr>
          <a:xfrm>
            <a:off x="533400" y="6122313"/>
            <a:ext cx="8839200" cy="430887"/>
          </a:xfrm>
          <a:prstGeom prst="rect">
            <a:avLst/>
          </a:prstGeom>
          <a:noFill/>
        </p:spPr>
        <p:txBody>
          <a:bodyPr wrap="square" rtlCol="0">
            <a:spAutoFit/>
          </a:bodyPr>
          <a:lstStyle/>
          <a:p>
            <a:pPr algn="just"/>
            <a:r>
              <a:rPr lang="en-US" sz="1100" b="0" dirty="0">
                <a:solidFill>
                  <a:srgbClr val="515151"/>
                </a:solidFill>
              </a:rPr>
              <a:t>Past performance is not indicative of future returns. Please contact Pheim AM if you wish to have further details on the awards and accolades. Source: Pheim AM, as at </a:t>
            </a:r>
            <a:r>
              <a:rPr lang="en-US" sz="1100" b="0" smtClean="0">
                <a:solidFill>
                  <a:srgbClr val="515151"/>
                </a:solidFill>
              </a:rPr>
              <a:t>30 June </a:t>
            </a:r>
            <a:r>
              <a:rPr lang="en-US" sz="1100" b="0" dirty="0" smtClean="0">
                <a:solidFill>
                  <a:srgbClr val="515151"/>
                </a:solidFill>
              </a:rPr>
              <a:t>2017.</a:t>
            </a:r>
            <a:endParaRPr lang="en-SG" sz="1100" b="0" dirty="0">
              <a:solidFill>
                <a:srgbClr val="51515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335489714"/>
              </p:ext>
            </p:extLst>
          </p:nvPr>
        </p:nvGraphicFramePr>
        <p:xfrm>
          <a:off x="609600" y="1524000"/>
          <a:ext cx="8686800" cy="4552001"/>
        </p:xfrm>
        <a:graphic>
          <a:graphicData uri="http://schemas.openxmlformats.org/drawingml/2006/table">
            <a:tbl>
              <a:tblPr/>
              <a:tblGrid>
                <a:gridCol w="626076">
                  <a:extLst>
                    <a:ext uri="{9D8B030D-6E8A-4147-A177-3AD203B41FA5}">
                      <a16:colId xmlns="" xmlns:a16="http://schemas.microsoft.com/office/drawing/2014/main" val="20000"/>
                    </a:ext>
                  </a:extLst>
                </a:gridCol>
                <a:gridCol w="6408896">
                  <a:extLst>
                    <a:ext uri="{9D8B030D-6E8A-4147-A177-3AD203B41FA5}">
                      <a16:colId xmlns="" xmlns:a16="http://schemas.microsoft.com/office/drawing/2014/main" val="20001"/>
                    </a:ext>
                  </a:extLst>
                </a:gridCol>
                <a:gridCol w="1651828">
                  <a:extLst>
                    <a:ext uri="{9D8B030D-6E8A-4147-A177-3AD203B41FA5}">
                      <a16:colId xmlns="" xmlns:a16="http://schemas.microsoft.com/office/drawing/2014/main" val="20002"/>
                    </a:ext>
                  </a:extLst>
                </a:gridCol>
              </a:tblGrid>
              <a:tr h="214923">
                <a:tc>
                  <a:txBody>
                    <a:bodyPr/>
                    <a:lstStyle/>
                    <a:p>
                      <a:pPr marL="85725" indent="0" algn="l" fontAlgn="b"/>
                      <a:r>
                        <a:rPr lang="en-SG" sz="1500" b="1" i="0" u="none" strike="noStrike" dirty="0">
                          <a:solidFill>
                            <a:srgbClr val="FFFFFF"/>
                          </a:solidFill>
                          <a:effectLst/>
                          <a:latin typeface="Arial"/>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9452"/>
                    </a:solidFill>
                  </a:tcPr>
                </a:tc>
                <a:tc>
                  <a:txBody>
                    <a:bodyPr/>
                    <a:lstStyle/>
                    <a:p>
                      <a:pPr marL="85725" indent="0" algn="l" fontAlgn="b"/>
                      <a:r>
                        <a:rPr lang="en-SG" sz="1500" b="1" i="0" u="none" strike="noStrike" dirty="0">
                          <a:solidFill>
                            <a:srgbClr val="FFFFFF"/>
                          </a:solidFill>
                          <a:effectLst/>
                          <a:latin typeface="Arial"/>
                        </a:rPr>
                        <a:t>Awards &amp; Accolades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9452"/>
                    </a:solidFill>
                  </a:tcPr>
                </a:tc>
                <a:tc>
                  <a:txBody>
                    <a:bodyPr/>
                    <a:lstStyle/>
                    <a:p>
                      <a:pPr marL="85725" indent="0" algn="l" fontAlgn="b"/>
                      <a:r>
                        <a:rPr lang="en-SG" sz="1500" b="1" i="0" u="none" strike="noStrike" dirty="0">
                          <a:solidFill>
                            <a:srgbClr val="FFFFFF"/>
                          </a:solidFill>
                          <a:effectLst/>
                          <a:latin typeface="Arial"/>
                        </a:rPr>
                        <a:t>By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9452"/>
                    </a:solidFill>
                  </a:tcPr>
                </a:tc>
                <a:extLst>
                  <a:ext uri="{0D108BD9-81ED-4DB2-BD59-A6C34878D82A}">
                    <a16:rowId xmlns="" xmlns:a16="http://schemas.microsoft.com/office/drawing/2014/main" val="10000"/>
                  </a:ext>
                </a:extLst>
              </a:tr>
              <a:tr h="358449">
                <a:tc>
                  <a:txBody>
                    <a:bodyPr/>
                    <a:lstStyle/>
                    <a:p>
                      <a:pPr marL="85725" indent="0" algn="l" fontAlgn="b"/>
                      <a:r>
                        <a:rPr lang="en-US" sz="1100" b="0" i="0" u="none" strike="noStrike" dirty="0" smtClean="0">
                          <a:solidFill>
                            <a:srgbClr val="515151"/>
                          </a:solidFill>
                          <a:effectLst/>
                          <a:latin typeface="Arial"/>
                        </a:rPr>
                        <a:t>2017</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SICAV-SIF - ASEAN Emerging Companies Fund was awarded </a:t>
                      </a:r>
                      <a:r>
                        <a:rPr lang="en-SG" sz="1100" b="0" i="0" u="none" strike="noStrike" dirty="0" smtClean="0">
                          <a:solidFill>
                            <a:srgbClr val="515151"/>
                          </a:solidFill>
                          <a:effectLst/>
                          <a:latin typeface="Arial"/>
                        </a:rPr>
                        <a:t> the “Best </a:t>
                      </a:r>
                      <a:r>
                        <a:rPr lang="en-SG" sz="1100" b="0" i="0" u="none" strike="noStrike" dirty="0">
                          <a:solidFill>
                            <a:srgbClr val="515151"/>
                          </a:solidFill>
                          <a:effectLst/>
                          <a:latin typeface="Arial"/>
                        </a:rPr>
                        <a:t>of the Best </a:t>
                      </a:r>
                      <a:r>
                        <a:rPr lang="en-SG" sz="1100" b="0" i="0" u="none" strike="noStrike" dirty="0" smtClean="0">
                          <a:solidFill>
                            <a:srgbClr val="515151"/>
                          </a:solidFill>
                          <a:effectLst/>
                          <a:latin typeface="Arial"/>
                        </a:rPr>
                        <a:t> Awards 2016“</a:t>
                      </a:r>
                      <a:r>
                        <a:rPr lang="en-SG" sz="1100" b="0" i="0" u="none" strike="noStrike" baseline="0" dirty="0" smtClean="0">
                          <a:solidFill>
                            <a:srgbClr val="515151"/>
                          </a:solidFill>
                          <a:effectLst/>
                          <a:latin typeface="Arial"/>
                        </a:rPr>
                        <a:t> for </a:t>
                      </a:r>
                      <a:r>
                        <a:rPr lang="en-SG" sz="1100" b="0" i="0" u="none" strike="noStrike" dirty="0" smtClean="0">
                          <a:solidFill>
                            <a:srgbClr val="515151"/>
                          </a:solidFill>
                          <a:effectLst/>
                          <a:latin typeface="Arial"/>
                        </a:rPr>
                        <a:t>10-Year period for </a:t>
                      </a:r>
                      <a:r>
                        <a:rPr lang="en-SG" sz="1100" b="0" i="0" u="none" strike="noStrike" dirty="0">
                          <a:solidFill>
                            <a:srgbClr val="515151"/>
                          </a:solidFill>
                          <a:effectLst/>
                          <a:latin typeface="Arial"/>
                        </a:rPr>
                        <a:t>the ASEAN Equity </a:t>
                      </a:r>
                      <a:r>
                        <a:rPr lang="en-SG" sz="1100" b="0" i="0" u="none" strike="noStrike" dirty="0" smtClean="0">
                          <a:solidFill>
                            <a:srgbClr val="515151"/>
                          </a:solidFill>
                          <a:effectLst/>
                          <a:latin typeface="Arial"/>
                        </a:rPr>
                        <a:t>category</a:t>
                      </a:r>
                      <a:r>
                        <a:rPr lang="en-SG" sz="1100" b="0" i="0" u="none" strike="noStrike" dirty="0">
                          <a:solidFill>
                            <a:srgbClr val="515151"/>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Arial"/>
                        </a:rPr>
                        <a:t>Asia</a:t>
                      </a:r>
                      <a:r>
                        <a:rPr lang="en-US" sz="1100" b="0" i="0" u="none" strike="noStrike" baseline="0" dirty="0" smtClean="0">
                          <a:solidFill>
                            <a:srgbClr val="515151"/>
                          </a:solidFill>
                          <a:effectLst/>
                          <a:latin typeface="Arial"/>
                        </a:rPr>
                        <a:t> Asset Management</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449">
                <a:tc>
                  <a:txBody>
                    <a:bodyPr/>
                    <a:lstStyle/>
                    <a:p>
                      <a:pPr marL="85725" indent="0" algn="just" fontAlgn="b"/>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marR="0" indent="0" algn="l" defTabSz="914400" rtl="0" eaLnBrk="1" fontAlgn="b" latinLnBrk="0" hangingPunct="1">
                        <a:lnSpc>
                          <a:spcPct val="100000"/>
                        </a:lnSpc>
                        <a:spcBef>
                          <a:spcPts val="0"/>
                        </a:spcBef>
                        <a:spcAft>
                          <a:spcPts val="0"/>
                        </a:spcAft>
                        <a:buClrTx/>
                        <a:buSzTx/>
                        <a:buFontTx/>
                        <a:buNone/>
                        <a:tabLst/>
                        <a:defRPr/>
                      </a:pPr>
                      <a:r>
                        <a:rPr lang="en-SG" sz="1100" b="0" i="0" u="none" strike="noStrike" dirty="0" smtClean="0">
                          <a:solidFill>
                            <a:srgbClr val="515151"/>
                          </a:solidFill>
                          <a:effectLst/>
                          <a:latin typeface="+mn-lt"/>
                        </a:rPr>
                        <a:t>Dana Makmur Pheim (Balanced Islamic Fund) was ranked the Best Fund over 3-Year, 5-Year and 10-Year periods for Malaysia</a:t>
                      </a:r>
                      <a:r>
                        <a:rPr lang="en-SG" sz="1100" b="0" i="0" u="none" strike="noStrike" baseline="0" dirty="0" smtClean="0">
                          <a:solidFill>
                            <a:srgbClr val="515151"/>
                          </a:solidFill>
                          <a:effectLst/>
                          <a:latin typeface="+mn-lt"/>
                        </a:rPr>
                        <a:t> Islamic Funds and Best Fund over 3-Year and 5-Year periods for Malaysia Provident Funds for the </a:t>
                      </a:r>
                      <a:r>
                        <a:rPr lang="en-SG" sz="1100" b="0" i="0" u="none" strike="noStrike" dirty="0" smtClean="0">
                          <a:solidFill>
                            <a:srgbClr val="515151"/>
                          </a:solidFill>
                          <a:effectLst/>
                          <a:latin typeface="+mn-lt"/>
                        </a:rPr>
                        <a:t>Mixed Asset MYR Balanced </a:t>
                      </a:r>
                      <a:r>
                        <a:rPr lang="en-SG" sz="1100" b="0" i="0" u="none" strike="noStrike" baseline="0" dirty="0" smtClean="0">
                          <a:solidFill>
                            <a:srgbClr val="515151"/>
                          </a:solidFill>
                          <a:effectLst/>
                          <a:latin typeface="+mn-lt"/>
                        </a:rPr>
                        <a:t> - </a:t>
                      </a:r>
                      <a:r>
                        <a:rPr lang="en-SG" sz="1100" b="0" i="0" u="none" strike="noStrike" dirty="0" smtClean="0">
                          <a:solidFill>
                            <a:srgbClr val="515151"/>
                          </a:solidFill>
                          <a:effectLst/>
                          <a:latin typeface="+mn-lt"/>
                        </a:rPr>
                        <a:t>Malaysia category for Year 2016.  Pheim</a:t>
                      </a:r>
                      <a:r>
                        <a:rPr lang="en-SG" sz="1100" b="0" i="0" u="none" strike="noStrike" baseline="0" dirty="0" smtClean="0">
                          <a:solidFill>
                            <a:srgbClr val="515151"/>
                          </a:solidFill>
                          <a:effectLst/>
                          <a:latin typeface="+mn-lt"/>
                        </a:rPr>
                        <a:t> was ranked  the </a:t>
                      </a:r>
                      <a:r>
                        <a:rPr lang="en-SG" sz="1100" b="0" i="0" u="none" strike="noStrike" dirty="0" smtClean="0">
                          <a:solidFill>
                            <a:srgbClr val="515151"/>
                          </a:solidFill>
                          <a:effectLst/>
                          <a:latin typeface="+mn-lt"/>
                        </a:rPr>
                        <a:t>Best Group for</a:t>
                      </a:r>
                      <a:r>
                        <a:rPr lang="en-SG" sz="1100" b="0" i="0" u="none" strike="noStrike" baseline="0" dirty="0" smtClean="0">
                          <a:solidFill>
                            <a:srgbClr val="515151"/>
                          </a:solidFill>
                          <a:effectLst/>
                          <a:latin typeface="+mn-lt"/>
                        </a:rPr>
                        <a:t> </a:t>
                      </a:r>
                      <a:r>
                        <a:rPr lang="en-SG" sz="1100" b="0" i="0" u="none" strike="noStrike" dirty="0" smtClean="0">
                          <a:solidFill>
                            <a:srgbClr val="515151"/>
                          </a:solidFill>
                          <a:effectLst/>
                          <a:latin typeface="+mn-lt"/>
                        </a:rPr>
                        <a:t>Mixed Assets –</a:t>
                      </a:r>
                      <a:r>
                        <a:rPr lang="en-SG" sz="1100" b="0" i="0" u="none" strike="noStrike" baseline="0" dirty="0" smtClean="0">
                          <a:solidFill>
                            <a:srgbClr val="515151"/>
                          </a:solidFill>
                          <a:effectLst/>
                          <a:latin typeface="+mn-lt"/>
                        </a:rPr>
                        <a:t> Malaysia category  for Year 2016.</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Arial"/>
                        </a:rPr>
                        <a:t>The Edge</a:t>
                      </a:r>
                      <a:r>
                        <a:rPr lang="en-US" sz="1100" b="0" i="0" u="none" strike="noStrike" baseline="0" dirty="0" smtClean="0">
                          <a:solidFill>
                            <a:srgbClr val="515151"/>
                          </a:solidFill>
                          <a:effectLst/>
                          <a:latin typeface="Arial"/>
                        </a:rPr>
                        <a:t> / Thomson Reuters Lipper Fund Awards</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449">
                <a:tc>
                  <a:txBody>
                    <a:bodyPr/>
                    <a:lstStyle/>
                    <a:p>
                      <a:pPr marL="85725" indent="0" algn="l" fontAlgn="b"/>
                      <a:r>
                        <a:rPr lang="en-SG" sz="1100" b="0" i="0" u="none" strike="noStrike" dirty="0">
                          <a:solidFill>
                            <a:srgbClr val="515151"/>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Malaysia was ranked Number 1 for Best 3-Year ROI Domestic Equity Portfolio Manager </a:t>
                      </a:r>
                      <a:r>
                        <a:rPr lang="en-SG" sz="1100" b="0" i="0" u="none" strike="noStrike" dirty="0" smtClean="0">
                          <a:solidFill>
                            <a:srgbClr val="515151"/>
                          </a:solidFill>
                          <a:effectLst/>
                          <a:latin typeface="Arial"/>
                        </a:rPr>
                        <a:t> for Year </a:t>
                      </a:r>
                      <a:r>
                        <a:rPr lang="en-SG" sz="1100" b="0" i="0" u="none" strike="noStrike" dirty="0">
                          <a:solidFill>
                            <a:srgbClr val="515151"/>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Employee Provident Fund of Malaysia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37366">
                <a:tc>
                  <a:txBody>
                    <a:bodyPr/>
                    <a:lstStyle/>
                    <a:p>
                      <a:pPr algn="l" fontAlgn="b"/>
                      <a:r>
                        <a:rPr lang="en-SG" sz="1100" b="0" i="0" u="none" strike="noStrike" dirty="0">
                          <a:solidFill>
                            <a:srgbClr val="515151"/>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Malaysia was awarded Best Domestic Equity Portfolio Manager </a:t>
                      </a:r>
                      <a:r>
                        <a:rPr lang="en-SG" sz="1100" b="0" i="0" u="none" strike="noStrike" dirty="0" smtClean="0">
                          <a:solidFill>
                            <a:srgbClr val="515151"/>
                          </a:solidFill>
                          <a:effectLst/>
                          <a:latin typeface="Arial"/>
                        </a:rPr>
                        <a:t> for Year </a:t>
                      </a:r>
                      <a:r>
                        <a:rPr lang="en-SG" sz="1100" b="0" i="0" u="none" strike="noStrike" dirty="0">
                          <a:solidFill>
                            <a:srgbClr val="515151"/>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Employee Provident Fund of Malaysia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22082">
                <a:tc>
                  <a:txBody>
                    <a:bodyPr/>
                    <a:lstStyle/>
                    <a:p>
                      <a:pPr algn="l" fontAlgn="b"/>
                      <a:r>
                        <a:rPr lang="en-SG" sz="1100" b="0" i="0" u="none" strike="noStrike" dirty="0">
                          <a:solidFill>
                            <a:srgbClr val="515151"/>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Dana Makmur Pheim (Balanced Islamic Fund) was ranked </a:t>
                      </a:r>
                      <a:r>
                        <a:rPr lang="en-SG" sz="1100" b="0" i="0" u="none" strike="noStrike" dirty="0" smtClean="0">
                          <a:solidFill>
                            <a:srgbClr val="515151"/>
                          </a:solidFill>
                          <a:effectLst/>
                          <a:latin typeface="Arial"/>
                        </a:rPr>
                        <a:t>the Best Fund  </a:t>
                      </a:r>
                      <a:r>
                        <a:rPr lang="en-SG" sz="1100" b="0" i="0" u="none" strike="noStrike" dirty="0">
                          <a:solidFill>
                            <a:srgbClr val="515151"/>
                          </a:solidFill>
                          <a:effectLst/>
                          <a:latin typeface="Arial"/>
                        </a:rPr>
                        <a:t>for 3-Year, 5-Year and 10-Year periods for Best Mixed Asset MYR Balanced Islamic Category and Best Group in Mixed Assets Award ending December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mn-lt"/>
                        </a:rPr>
                        <a:t>The Edge</a:t>
                      </a:r>
                      <a:r>
                        <a:rPr lang="en-US" sz="1100" b="0" i="0" u="none" strike="noStrike" baseline="0" dirty="0" smtClean="0">
                          <a:solidFill>
                            <a:srgbClr val="515151"/>
                          </a:solidFill>
                          <a:effectLst/>
                          <a:latin typeface="+mn-lt"/>
                        </a:rPr>
                        <a:t> / Thomson Reuters Lipper Fund Awards</a:t>
                      </a:r>
                      <a:endParaRPr lang="en-SG" sz="1100" b="0" i="0" u="none" strike="noStrike" dirty="0">
                        <a:solidFill>
                          <a:srgbClr val="51515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01487">
                <a:tc>
                  <a:txBody>
                    <a:bodyPr/>
                    <a:lstStyle/>
                    <a:p>
                      <a:pPr algn="l" fontAlgn="b"/>
                      <a:r>
                        <a:rPr lang="en-SG" sz="1100" b="0" i="0" u="none" strike="noStrike" dirty="0">
                          <a:solidFill>
                            <a:srgbClr val="515151"/>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SICAV-SIF - ASEAN Emerging Companies Fund was awarded "Best of the Best Performance Awards 2015" for 3-Year, 10-Year and 20-Year periods ending September 2015 for the ASEAN Equity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Arial"/>
                        </a:rPr>
                        <a:t>Asia</a:t>
                      </a:r>
                      <a:r>
                        <a:rPr lang="en-US" sz="1100" b="0" i="0" u="none" strike="noStrike" baseline="0" dirty="0" smtClean="0">
                          <a:solidFill>
                            <a:srgbClr val="515151"/>
                          </a:solidFill>
                          <a:effectLst/>
                          <a:latin typeface="Arial"/>
                        </a:rPr>
                        <a:t> Asset Management</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72831">
                <a:tc>
                  <a:txBody>
                    <a:bodyPr/>
                    <a:lstStyle/>
                    <a:p>
                      <a:pPr marL="85725" indent="0" algn="l" fontAlgn="b"/>
                      <a:r>
                        <a:rPr lang="en-SG" sz="1100" b="0" i="0" u="none" strike="noStrike" dirty="0">
                          <a:solidFill>
                            <a:srgbClr val="515151"/>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Emerging Companies Balanced Fund (Balanced Global Fund)  was ranked </a:t>
                      </a:r>
                      <a:r>
                        <a:rPr lang="en-SG" sz="1100" b="0" i="0" u="none" strike="noStrike" dirty="0" smtClean="0">
                          <a:solidFill>
                            <a:srgbClr val="515151"/>
                          </a:solidFill>
                          <a:effectLst/>
                          <a:latin typeface="Arial"/>
                        </a:rPr>
                        <a:t>the Best Fund </a:t>
                      </a:r>
                      <a:r>
                        <a:rPr lang="en-SG" sz="1100" b="0" i="0" u="none" strike="noStrike" dirty="0">
                          <a:solidFill>
                            <a:srgbClr val="515151"/>
                          </a:solidFill>
                          <a:effectLst/>
                          <a:latin typeface="Arial"/>
                        </a:rPr>
                        <a:t>for 3-Year and 5-Year periods for Best Mixed Asset MYR Balanced-Global Category ending December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mn-lt"/>
                        </a:rPr>
                        <a:t>The Edge</a:t>
                      </a:r>
                      <a:r>
                        <a:rPr lang="en-US" sz="1100" b="0" i="0" u="none" strike="noStrike" baseline="0" dirty="0" smtClean="0">
                          <a:solidFill>
                            <a:srgbClr val="515151"/>
                          </a:solidFill>
                          <a:effectLst/>
                          <a:latin typeface="+mn-lt"/>
                        </a:rPr>
                        <a:t> / Thomson Reuters Lipper Fund Awards</a:t>
                      </a:r>
                      <a:endParaRPr lang="en-SG" sz="1100" b="0" i="0" u="none" strike="noStrike" dirty="0">
                        <a:solidFill>
                          <a:srgbClr val="51515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93129">
                <a:tc>
                  <a:txBody>
                    <a:bodyPr/>
                    <a:lstStyle/>
                    <a:p>
                      <a:pPr algn="l" fontAlgn="b"/>
                      <a:r>
                        <a:rPr lang="en-SG" sz="1100" b="0" i="0" u="none" strike="noStrike" dirty="0">
                          <a:solidFill>
                            <a:srgbClr val="515151"/>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Dana Makmur Pheim (Balanced Islamic Fund)  was ranked </a:t>
                      </a:r>
                      <a:r>
                        <a:rPr lang="en-SG" sz="1100" b="0" i="0" u="none" strike="noStrike" dirty="0" smtClean="0">
                          <a:solidFill>
                            <a:srgbClr val="515151"/>
                          </a:solidFill>
                          <a:effectLst/>
                          <a:latin typeface="Arial"/>
                        </a:rPr>
                        <a:t>the Best Fund </a:t>
                      </a:r>
                      <a:r>
                        <a:rPr lang="en-SG" sz="1100" b="0" i="0" u="none" strike="noStrike" dirty="0">
                          <a:solidFill>
                            <a:srgbClr val="515151"/>
                          </a:solidFill>
                          <a:effectLst/>
                          <a:latin typeface="Arial"/>
                        </a:rPr>
                        <a:t>for 3-Year and 5-Year periods for Best Mixed Asset MYR Balanced-Islamic Category ending December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mn-lt"/>
                        </a:rPr>
                        <a:t>The Edge</a:t>
                      </a:r>
                      <a:r>
                        <a:rPr lang="en-US" sz="1100" b="0" i="0" u="none" strike="noStrike" baseline="0" dirty="0" smtClean="0">
                          <a:solidFill>
                            <a:srgbClr val="515151"/>
                          </a:solidFill>
                          <a:effectLst/>
                          <a:latin typeface="+mn-lt"/>
                        </a:rPr>
                        <a:t> / Thomson Reuters Lipper Fund Awards</a:t>
                      </a:r>
                      <a:endParaRPr lang="en-SG" sz="1100" b="0" i="0" u="none" strike="noStrike" dirty="0">
                        <a:solidFill>
                          <a:srgbClr val="51515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67735">
                <a:tc>
                  <a:txBody>
                    <a:bodyPr/>
                    <a:lstStyle/>
                    <a:p>
                      <a:pPr algn="l" fontAlgn="b"/>
                      <a:r>
                        <a:rPr lang="en-SG" sz="1100" b="0" i="0" u="none" strike="noStrike" dirty="0">
                          <a:solidFill>
                            <a:srgbClr val="515151"/>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SG" sz="1100" b="0" i="0" u="none" strike="noStrike" dirty="0">
                          <a:solidFill>
                            <a:srgbClr val="515151"/>
                          </a:solidFill>
                          <a:effectLst/>
                          <a:latin typeface="Arial"/>
                        </a:rPr>
                        <a:t>Pheim SICAV-SIF - ASEAN Emerging Companies Fund was awarded "Best of the Best Performance Awards 2014" for 3-Year, and10-Year periods ending September 2014 for the ASEAN Equity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725" indent="0" algn="l" fontAlgn="b"/>
                      <a:r>
                        <a:rPr lang="en-US" sz="1100" b="0" i="0" u="none" strike="noStrike" dirty="0" smtClean="0">
                          <a:solidFill>
                            <a:srgbClr val="515151"/>
                          </a:solidFill>
                          <a:effectLst/>
                          <a:latin typeface="Arial"/>
                        </a:rPr>
                        <a:t>Asia</a:t>
                      </a:r>
                      <a:r>
                        <a:rPr lang="en-US" sz="1100" b="0" i="0" u="none" strike="noStrike" baseline="0" dirty="0" smtClean="0">
                          <a:solidFill>
                            <a:srgbClr val="515151"/>
                          </a:solidFill>
                          <a:effectLst/>
                          <a:latin typeface="Arial"/>
                        </a:rPr>
                        <a:t> Asset Management</a:t>
                      </a:r>
                      <a:endParaRPr lang="en-SG" sz="1100" b="0" i="0" u="none" strike="noStrike" dirty="0">
                        <a:solidFill>
                          <a:srgbClr val="51515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989805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APPENDIX </a:t>
            </a:r>
            <a:r>
              <a:rPr lang="en-US" sz="2600" dirty="0" smtClean="0">
                <a:solidFill>
                  <a:srgbClr val="469050"/>
                </a:solidFill>
              </a:rPr>
              <a:t>III </a:t>
            </a:r>
            <a:r>
              <a:rPr lang="en-US" sz="2600" dirty="0">
                <a:solidFill>
                  <a:srgbClr val="469050"/>
                </a:solidFill>
              </a:rPr>
              <a:t>– </a:t>
            </a:r>
            <a:r>
              <a:rPr lang="en-US" sz="2600" dirty="0" smtClean="0">
                <a:solidFill>
                  <a:srgbClr val="469050"/>
                </a:solidFill>
              </a:rPr>
              <a:t>PHEIM MALAYSIA</a:t>
            </a:r>
            <a:endParaRPr lang="en-SG" sz="2600" dirty="0">
              <a:solidFill>
                <a:srgbClr val="469050"/>
              </a:solidFill>
            </a:endParaRPr>
          </a:p>
        </p:txBody>
      </p:sp>
      <p:sp>
        <p:nvSpPr>
          <p:cNvPr id="11" name="TextBox 10"/>
          <p:cNvSpPr txBox="1"/>
          <p:nvPr/>
        </p:nvSpPr>
        <p:spPr>
          <a:xfrm>
            <a:off x="1863492" y="6470073"/>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smtClean="0"/>
              <a:t>24</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pic>
        <p:nvPicPr>
          <p:cNvPr id="3" name="Picture 2" descr="C:\Users\YunShan\Desktop\the edge lipper 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033292"/>
            <a:ext cx="7437582" cy="526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45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DISCLAIMER</a:t>
            </a:r>
            <a:endParaRPr lang="en-SG" sz="2600" dirty="0">
              <a:solidFill>
                <a:srgbClr val="469050"/>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3"/>
          <p:cNvSpPr>
            <a:spLocks noGrp="1" noChangeArrowheads="1"/>
          </p:cNvSpPr>
          <p:nvPr>
            <p:ph type="body" idx="1"/>
          </p:nvPr>
        </p:nvSpPr>
        <p:spPr>
          <a:xfrm>
            <a:off x="381000" y="914400"/>
            <a:ext cx="9220200" cy="5410200"/>
          </a:xfrm>
        </p:spPr>
        <p:txBody>
          <a:bodyPr/>
          <a:lstStyle/>
          <a:p>
            <a:pPr algn="just" eaLnBrk="1" hangingPunct="1">
              <a:lnSpc>
                <a:spcPct val="80000"/>
              </a:lnSpc>
              <a:buFontTx/>
              <a:buNone/>
            </a:pPr>
            <a:r>
              <a:rPr lang="en-US" sz="1000" dirty="0">
                <a:solidFill>
                  <a:srgbClr val="515151"/>
                </a:solidFill>
                <a:cs typeface="Times New Roman" pitchFamily="18" charset="0"/>
              </a:rPr>
              <a:t>While the informational materials contained within this presentation  are believed to be reliable and gathered from credible sources, there is no warranty or guarantee of the accuracy of the information provided by the company and its group affiliates, employees or directors. The material provided is for information purposes only and of itself does not constitute nor should be construed as an offer to sell or any solicitation or any offer of invitation to purchase or subscribe for interests or securities in Singapore or any other jurisdiction, nor should it or any part of it form the basis of, or be relied upon in any connection with any, contract or commitment whatsoever.</a:t>
            </a:r>
          </a:p>
          <a:p>
            <a:pPr algn="just" eaLnBrk="1" hangingPunct="1">
              <a:lnSpc>
                <a:spcPct val="80000"/>
              </a:lnSpc>
              <a:buFontTx/>
              <a:buNone/>
            </a:pPr>
            <a:endParaRPr lang="en-US" sz="1000" dirty="0">
              <a:solidFill>
                <a:srgbClr val="515151"/>
              </a:solidFill>
              <a:cs typeface="Times New Roman" pitchFamily="18" charset="0"/>
            </a:endParaRPr>
          </a:p>
          <a:p>
            <a:pPr algn="just" eaLnBrk="1" hangingPunct="1">
              <a:lnSpc>
                <a:spcPct val="80000"/>
              </a:lnSpc>
              <a:buFontTx/>
              <a:buNone/>
            </a:pPr>
            <a:r>
              <a:rPr lang="en-US" sz="1000" dirty="0">
                <a:solidFill>
                  <a:srgbClr val="515151"/>
                </a:solidFill>
                <a:cs typeface="Times New Roman" pitchFamily="18" charset="0"/>
              </a:rPr>
              <a:t>The information is intended for institutional and accredited investors and the recipient should be aware of the securities laws and regulation of your jurisdiction in your review of the material. The material should not be construed as formal investment, legal, tax or accounting advice and such formal advice should be acquired by any individual investor prior to making an investment.</a:t>
            </a:r>
          </a:p>
          <a:p>
            <a:pPr algn="just" eaLnBrk="1" hangingPunct="1">
              <a:lnSpc>
                <a:spcPct val="80000"/>
              </a:lnSpc>
              <a:buFontTx/>
              <a:buNone/>
            </a:pPr>
            <a:endParaRPr lang="en-US" sz="1000" dirty="0">
              <a:solidFill>
                <a:srgbClr val="515151"/>
              </a:solidFill>
              <a:cs typeface="Times New Roman" pitchFamily="18" charset="0"/>
            </a:endParaRPr>
          </a:p>
          <a:p>
            <a:pPr algn="just" eaLnBrk="1" hangingPunct="1">
              <a:lnSpc>
                <a:spcPct val="80000"/>
              </a:lnSpc>
            </a:pPr>
            <a:r>
              <a:rPr lang="en-US" sz="1000" dirty="0">
                <a:solidFill>
                  <a:srgbClr val="515151"/>
                </a:solidFill>
                <a:cs typeface="Times New Roman" pitchFamily="18" charset="0"/>
              </a:rPr>
              <a:t>The strategies, instruments and/or opinions in that regard contained within the material may not be suitable or appropriate for all investors. The material does not account for </a:t>
            </a:r>
            <a:r>
              <a:rPr lang="en-US" sz="1000" dirty="0">
                <a:solidFill>
                  <a:srgbClr val="515151"/>
                </a:solidFill>
              </a:rPr>
              <a:t>the individual investor’s risk requirements, needs, circumstances and objectives. Past performance is not indicative or a warranty of future results.</a:t>
            </a:r>
          </a:p>
          <a:p>
            <a:pPr algn="just" eaLnBrk="1" hangingPunct="1">
              <a:lnSpc>
                <a:spcPct val="80000"/>
              </a:lnSpc>
            </a:pPr>
            <a:endParaRPr lang="en-US" sz="1000" dirty="0">
              <a:solidFill>
                <a:srgbClr val="515151"/>
              </a:solidFill>
            </a:endParaRPr>
          </a:p>
          <a:p>
            <a:pPr algn="just" eaLnBrk="1" hangingPunct="1">
              <a:lnSpc>
                <a:spcPct val="80000"/>
              </a:lnSpc>
            </a:pPr>
            <a:r>
              <a:rPr lang="en-SG" sz="1000" dirty="0">
                <a:solidFill>
                  <a:srgbClr val="515151"/>
                </a:solidFill>
              </a:rPr>
              <a:t>The funds presented are not managed by Pheim Singapore.  They are managed by Pheim </a:t>
            </a:r>
            <a:r>
              <a:rPr lang="en-SG" sz="1000" dirty="0">
                <a:solidFill>
                  <a:srgbClr val="515151"/>
                </a:solidFill>
                <a:cs typeface="Times New Roman" pitchFamily="18" charset="0"/>
              </a:rPr>
              <a:t>Malaysia and supervised by our Chief Strategist. They have not been approved for sale in Singapore.  The information provided is not intended  for, nor shall it be considered as, marketing of Pheim Malaysia products/services</a:t>
            </a:r>
            <a:r>
              <a:rPr lang="en-SG" sz="1000" dirty="0">
                <a:solidFill>
                  <a:srgbClr val="515151"/>
                </a:solidFill>
              </a:rPr>
              <a:t>. </a:t>
            </a:r>
            <a:endParaRPr lang="en-US" sz="1000" dirty="0">
              <a:solidFill>
                <a:srgbClr val="515151"/>
              </a:solidFill>
            </a:endParaRPr>
          </a:p>
          <a:p>
            <a:pPr algn="just" eaLnBrk="1" hangingPunct="1">
              <a:lnSpc>
                <a:spcPct val="80000"/>
              </a:lnSpc>
            </a:pPr>
            <a:endParaRPr lang="en-US" sz="1000" dirty="0">
              <a:solidFill>
                <a:srgbClr val="515151"/>
              </a:solidFill>
            </a:endParaRPr>
          </a:p>
          <a:p>
            <a:pPr algn="just" eaLnBrk="1" hangingPunct="1">
              <a:lnSpc>
                <a:spcPct val="80000"/>
              </a:lnSpc>
            </a:pPr>
            <a:r>
              <a:rPr lang="en-US" sz="1000" dirty="0">
                <a:solidFill>
                  <a:srgbClr val="515151"/>
                </a:solidFill>
              </a:rPr>
              <a:t>Pheim Singapore expressly disclaims any liability, including incidental or consequential damages arising from errors or omissions in this publication.  The value of interests or securities in the Funds and the income derived from them may fall as well as rise. The interests or securities in the Funds are not obligations of, deposits in, or guaranteed by Pheim Singapore or any of its group affiliates. All investment products, including without limitation to derivatives products, are subject to investment risks, including possible loss to principal investments held.  </a:t>
            </a:r>
          </a:p>
          <a:p>
            <a:pPr algn="just" eaLnBrk="1" hangingPunct="1">
              <a:lnSpc>
                <a:spcPct val="80000"/>
              </a:lnSpc>
            </a:pPr>
            <a:endParaRPr lang="en-US" sz="1000" dirty="0">
              <a:solidFill>
                <a:srgbClr val="515151"/>
              </a:solidFill>
            </a:endParaRPr>
          </a:p>
          <a:p>
            <a:pPr algn="just" eaLnBrk="1" hangingPunct="1">
              <a:lnSpc>
                <a:spcPct val="80000"/>
              </a:lnSpc>
            </a:pPr>
            <a:r>
              <a:rPr lang="en-US" sz="1000" dirty="0">
                <a:solidFill>
                  <a:srgbClr val="515151"/>
                </a:solidFill>
              </a:rPr>
              <a:t>This presentation may contain forward-looking statements that involve risks and uncertainties.  Actual future performance, outcomes and results may differ materially from those expressed in forward-looking statements as a result of a number of risks, uncertainties and assumptions.  Representative examples of these factors include (without limitation) general industry and economic conditions, interest rate trends, cost of capital and capital availability, competition from similar developments, shifts in expected levels of property rental income and occupancy, changes in operating expenses, including employee wages, benefits and training, property expense and governmental and public policy changes and the continued availability reliance on these forward-looking statements, which are based on Pheim Singapore’s current view of future events.</a:t>
            </a:r>
          </a:p>
          <a:p>
            <a:pPr algn="just" eaLnBrk="1" hangingPunct="1">
              <a:lnSpc>
                <a:spcPct val="80000"/>
              </a:lnSpc>
            </a:pPr>
            <a:endParaRPr lang="en-US" sz="1000" dirty="0">
              <a:solidFill>
                <a:srgbClr val="515151"/>
              </a:solidFill>
            </a:endParaRPr>
          </a:p>
          <a:p>
            <a:pPr algn="just" eaLnBrk="1" hangingPunct="1">
              <a:lnSpc>
                <a:spcPct val="80000"/>
              </a:lnSpc>
              <a:buFontTx/>
              <a:buNone/>
            </a:pPr>
            <a:r>
              <a:rPr lang="en-US" sz="1000" dirty="0">
                <a:solidFill>
                  <a:srgbClr val="515151"/>
                </a:solidFill>
              </a:rPr>
              <a:t>This presentation has been prepared by Pheim Singapore. The information in this presentation has not been independently verified.  No representation, warranty, express or implied, is made as to, and no reliance should be placed on, the fairness, accuracy, completeness or correctness of the information and opinions in this presentation.  Neither Pheim Singapore nor any of its agents or advisers, nor any of their respective affiliates, advisers or representatives, shall have any liability (in negligence or otherwise) for any loss howsoever arising from any use of this presentation or its contents or otherwise arising in connection with this presentation.</a:t>
            </a:r>
          </a:p>
          <a:p>
            <a:pPr algn="just" eaLnBrk="1" hangingPunct="1">
              <a:lnSpc>
                <a:spcPct val="80000"/>
              </a:lnSpc>
              <a:buFontTx/>
              <a:buNone/>
            </a:pPr>
            <a:endParaRPr lang="en-US" altLang="zh-CN" sz="1000" dirty="0">
              <a:solidFill>
                <a:srgbClr val="515151"/>
              </a:solidFill>
              <a:ea typeface="宋体" pitchFamily="2" charset="-122"/>
            </a:endParaRPr>
          </a:p>
          <a:p>
            <a:pPr algn="just" eaLnBrk="1" hangingPunct="1">
              <a:lnSpc>
                <a:spcPct val="80000"/>
              </a:lnSpc>
              <a:buFontTx/>
              <a:buNone/>
            </a:pPr>
            <a:r>
              <a:rPr lang="en-US" altLang="zh-CN" sz="1000" dirty="0">
                <a:solidFill>
                  <a:srgbClr val="515151"/>
                </a:solidFill>
                <a:ea typeface="宋体" pitchFamily="2" charset="-122"/>
              </a:rPr>
              <a:t>Neither this presentation, nor any copy or portion of it, may be sent, taken, transmitted or distributed, directly or indirectly, in or into the United States, Japan or Canada, or to any U.S. person (as such term is defined in Regulation S under the Securities Act of 1933, as amended).  It is not an offer of securities for sale into the United States.  The interests or securities in the Funds may not be offered or sold into the United States, Canada or Japan or to, or for the account or benefit of, U.S. </a:t>
            </a:r>
            <a:r>
              <a:rPr lang="en-US" sz="1000" dirty="0">
                <a:solidFill>
                  <a:srgbClr val="515151"/>
                </a:solidFill>
              </a:rPr>
              <a:t>persons unless they are registered or exempt from registration.  The interests or securities in the Fund have not been and will not be registered under the Securities Act or the securities laws of any state of the United States.  There will be no public offer of securities in the United States.</a:t>
            </a:r>
          </a:p>
        </p:txBody>
      </p:sp>
      <p:sp>
        <p:nvSpPr>
          <p:cNvPr id="11" name="TextBox 10"/>
          <p:cNvSpPr txBox="1"/>
          <p:nvPr/>
        </p:nvSpPr>
        <p:spPr>
          <a:xfrm>
            <a:off x="8077200" y="6540213"/>
            <a:ext cx="1752600" cy="215444"/>
          </a:xfrm>
          <a:prstGeom prst="rect">
            <a:avLst/>
          </a:prstGeom>
          <a:noFill/>
        </p:spPr>
        <p:txBody>
          <a:bodyPr wrap="square" rtlCol="0">
            <a:spAutoFit/>
          </a:bodyPr>
          <a:lstStyle/>
          <a:p>
            <a:r>
              <a:rPr lang="en-SG" sz="800" b="0" dirty="0">
                <a:solidFill>
                  <a:srgbClr val="006600"/>
                </a:solidFill>
              </a:rPr>
              <a:t>Asia ex Japan </a:t>
            </a:r>
            <a:r>
              <a:rPr lang="en-SG" sz="800" b="0" dirty="0" smtClean="0">
                <a:solidFill>
                  <a:srgbClr val="006600"/>
                </a:solidFill>
              </a:rPr>
              <a:t>Eq_28082017_SG</a:t>
            </a:r>
            <a:endParaRPr lang="en-SG" sz="800" b="0" dirty="0">
              <a:solidFill>
                <a:srgbClr val="006600"/>
              </a:solidFill>
            </a:endParaRPr>
          </a:p>
        </p:txBody>
      </p:sp>
    </p:spTree>
    <p:extLst>
      <p:ext uri="{BB962C8B-B14F-4D97-AF65-F5344CB8AC3E}">
        <p14:creationId xmlns:p14="http://schemas.microsoft.com/office/powerpoint/2010/main" val="235966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6096000"/>
            <a:ext cx="8839200" cy="304800"/>
          </a:xfrm>
        </p:spPr>
        <p:txBody>
          <a:bodyPr/>
          <a:lstStyle/>
          <a:p>
            <a:pPr algn="just"/>
            <a:r>
              <a:rPr lang="en-US" sz="1000" dirty="0">
                <a:solidFill>
                  <a:srgbClr val="515151"/>
                </a:solidFill>
              </a:rPr>
              <a:t>Source: Pheim AM.</a:t>
            </a:r>
          </a:p>
        </p:txBody>
      </p:sp>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8991600" cy="492443"/>
          </a:xfrm>
          <a:prstGeom prst="rect">
            <a:avLst/>
          </a:prstGeom>
          <a:noFill/>
        </p:spPr>
        <p:txBody>
          <a:bodyPr wrap="square" rtlCol="0">
            <a:spAutoFit/>
          </a:bodyPr>
          <a:lstStyle/>
          <a:p>
            <a:r>
              <a:rPr lang="en-US" sz="2600" dirty="0">
                <a:solidFill>
                  <a:srgbClr val="469050"/>
                </a:solidFill>
              </a:rPr>
              <a:t>1. PHEIM ASSET MANAGEMENT</a:t>
            </a:r>
            <a:endParaRPr lang="en-SG" sz="2600" dirty="0">
              <a:solidFill>
                <a:srgbClr val="FF0000"/>
              </a:solidFill>
            </a:endParaRPr>
          </a:p>
        </p:txBody>
      </p:sp>
      <p:sp>
        <p:nvSpPr>
          <p:cNvPr id="11" name="TextBox 10"/>
          <p:cNvSpPr txBox="1"/>
          <p:nvPr/>
        </p:nvSpPr>
        <p:spPr>
          <a:xfrm>
            <a:off x="1926771" y="648951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solidFill>
                  <a:srgbClr val="515151"/>
                </a:solidFill>
              </a:rPr>
              <a:t>3</a:t>
            </a:r>
          </a:p>
        </p:txBody>
      </p:sp>
      <p:sp>
        <p:nvSpPr>
          <p:cNvPr id="4" name="Rounded Rectangle 3"/>
          <p:cNvSpPr/>
          <p:nvPr/>
        </p:nvSpPr>
        <p:spPr bwMode="auto">
          <a:xfrm>
            <a:off x="685800" y="1295400"/>
            <a:ext cx="8686800" cy="4191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cxnSp>
        <p:nvCxnSpPr>
          <p:cNvPr id="13" name="Straight Arrow Connector 12"/>
          <p:cNvCxnSpPr/>
          <p:nvPr/>
        </p:nvCxnSpPr>
        <p:spPr bwMode="auto">
          <a:xfrm>
            <a:off x="685800" y="1295400"/>
            <a:ext cx="6781800" cy="3124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15" name="Rectangle 14"/>
          <p:cNvSpPr/>
          <p:nvPr/>
        </p:nvSpPr>
        <p:spPr bwMode="auto">
          <a:xfrm>
            <a:off x="381000" y="1219200"/>
            <a:ext cx="9067800" cy="4876800"/>
          </a:xfrm>
          <a:prstGeom prst="rect">
            <a:avLst/>
          </a:prstGeom>
          <a:solidFill>
            <a:srgbClr val="AADAAC"/>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8" name="Rounded Rectangle 17"/>
          <p:cNvSpPr/>
          <p:nvPr/>
        </p:nvSpPr>
        <p:spPr bwMode="auto">
          <a:xfrm>
            <a:off x="914400" y="1371600"/>
            <a:ext cx="2971800" cy="838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9" name="Rounded Rectangle 18"/>
          <p:cNvSpPr/>
          <p:nvPr/>
        </p:nvSpPr>
        <p:spPr bwMode="auto">
          <a:xfrm>
            <a:off x="533400" y="1295400"/>
            <a:ext cx="8686800" cy="2209800"/>
          </a:xfrm>
          <a:prstGeom prst="roundRect">
            <a:avLst/>
          </a:prstGeom>
          <a:solidFill>
            <a:srgbClr val="489452"/>
          </a:solidFill>
          <a:ln>
            <a:noFill/>
          </a:ln>
          <a:effectLst/>
          <a:extLst/>
        </p:spPr>
        <p:txBody>
          <a:bodyPr vert="horz" wrap="square" lIns="91440" tIns="45720" rIns="91440" bIns="45720" numCol="1" rtlCol="0" anchor="t" anchorCtr="0" compatLnSpc="1">
            <a:prstTxWarp prst="textNoShape">
              <a:avLst/>
            </a:prstTxWarp>
          </a:bodyPr>
          <a:lstStyle/>
          <a:p>
            <a:pPr marL="171450" marR="0" indent="-171450" algn="just" defTabSz="914400" rtl="0" eaLnBrk="1" fontAlgn="base" latinLnBrk="0" hangingPunct="1">
              <a:lnSpc>
                <a:spcPct val="100000"/>
              </a:lnSpc>
              <a:spcBef>
                <a:spcPct val="0"/>
              </a:spcBef>
              <a:spcAft>
                <a:spcPct val="0"/>
              </a:spcAft>
              <a:buClr>
                <a:schemeClr val="bg1"/>
              </a:buClr>
              <a:buSzTx/>
              <a:buFont typeface="Niagara Engraved" panose="04020502070703030202" pitchFamily="82" charset="0"/>
              <a:buChar char="—"/>
              <a:tabLst/>
            </a:pPr>
            <a:r>
              <a:rPr lang="en-US" sz="1500" dirty="0"/>
              <a:t>Founded by Dr. Tan Chong Koay since </a:t>
            </a:r>
            <a:r>
              <a:rPr lang="en-US" sz="1500" dirty="0" smtClean="0"/>
              <a:t>1994.</a:t>
            </a:r>
            <a:endParaRPr lang="en-US" sz="1500" dirty="0"/>
          </a:p>
          <a:p>
            <a:pPr marL="171450" marR="0" indent="-171450" algn="just" defTabSz="914400" rtl="0" eaLnBrk="1" fontAlgn="base" latinLnBrk="0" hangingPunct="1">
              <a:lnSpc>
                <a:spcPct val="100000"/>
              </a:lnSpc>
              <a:spcBef>
                <a:spcPct val="0"/>
              </a:spcBef>
              <a:spcAft>
                <a:spcPct val="0"/>
              </a:spcAft>
              <a:buClr>
                <a:schemeClr val="bg1"/>
              </a:buClr>
              <a:buSzTx/>
              <a:buFont typeface="Niagara Engraved" panose="04020502070703030202" pitchFamily="82" charset="0"/>
              <a:buChar char="—"/>
              <a:tabLst/>
            </a:pPr>
            <a:endParaRPr lang="en-US" sz="1500" dirty="0"/>
          </a:p>
          <a:p>
            <a:pPr marL="171450" indent="-171450" algn="just">
              <a:buClr>
                <a:schemeClr val="bg1"/>
              </a:buClr>
              <a:buFont typeface="Niagara Engraved" panose="04020502070703030202" pitchFamily="82" charset="0"/>
              <a:buChar char="—"/>
            </a:pPr>
            <a:r>
              <a:rPr kumimoji="0" lang="en-US" sz="1500" b="1" i="0" u="none" strike="noStrike" cap="none" normalizeH="0" dirty="0">
                <a:ln>
                  <a:noFill/>
                </a:ln>
                <a:solidFill>
                  <a:schemeClr val="bg1"/>
                </a:solidFill>
                <a:effectLst/>
              </a:rPr>
              <a:t>Pheim Asset Management comprises </a:t>
            </a:r>
            <a:r>
              <a:rPr kumimoji="0" lang="en-US" sz="1500" b="1" i="0" u="none" strike="noStrike" cap="none" normalizeH="0" dirty="0" smtClean="0">
                <a:ln>
                  <a:noFill/>
                </a:ln>
                <a:solidFill>
                  <a:schemeClr val="bg1"/>
                </a:solidFill>
                <a:effectLst/>
              </a:rPr>
              <a:t>Pheim </a:t>
            </a:r>
            <a:r>
              <a:rPr kumimoji="0" lang="en-US" sz="1500" b="1" i="0" u="none" strike="noStrike" cap="none" normalizeH="0" dirty="0">
                <a:ln>
                  <a:noFill/>
                </a:ln>
                <a:solidFill>
                  <a:schemeClr val="bg1"/>
                </a:solidFill>
                <a:effectLst/>
              </a:rPr>
              <a:t>Asset Management Sdn Bhd (“Pheim Malaysia”), </a:t>
            </a:r>
            <a:r>
              <a:rPr lang="en-SG" sz="1500" dirty="0"/>
              <a:t>Pheim Unit Trusts Berhad (“PUTB”) and </a:t>
            </a:r>
            <a:r>
              <a:rPr lang="en-US" sz="1500" dirty="0"/>
              <a:t>Pheim Asset Management (Asia) Pte Ltd (“Pheim Singapore</a:t>
            </a:r>
            <a:r>
              <a:rPr lang="en-US" sz="1500" dirty="0" smtClean="0"/>
              <a:t>”).</a:t>
            </a:r>
            <a:endParaRPr lang="en-US" sz="1500" dirty="0"/>
          </a:p>
          <a:p>
            <a:pPr marL="171450" indent="-171450" algn="just">
              <a:buClr>
                <a:schemeClr val="bg1"/>
              </a:buClr>
              <a:buFont typeface="Niagara Engraved" panose="04020502070703030202" pitchFamily="82" charset="0"/>
              <a:buChar char="—"/>
            </a:pPr>
            <a:endParaRPr lang="en-US" sz="1500" dirty="0"/>
          </a:p>
          <a:p>
            <a:pPr marL="171450" indent="-171450" algn="just">
              <a:buClr>
                <a:schemeClr val="bg1"/>
              </a:buClr>
              <a:buFont typeface="Niagara Engraved" panose="04020502070703030202" pitchFamily="82" charset="0"/>
              <a:buChar char="—"/>
            </a:pPr>
            <a:r>
              <a:rPr lang="en-US" sz="1500" dirty="0" smtClean="0"/>
              <a:t>Pheim Singapore and Pheim Malaysia operate </a:t>
            </a:r>
            <a:r>
              <a:rPr lang="en-US" sz="1500" dirty="0"/>
              <a:t>independently with separate investment team and client base, </a:t>
            </a:r>
            <a:r>
              <a:rPr lang="en-US" sz="1500" dirty="0" smtClean="0"/>
              <a:t>regulated </a:t>
            </a:r>
            <a:r>
              <a:rPr lang="en-US" sz="1500" dirty="0"/>
              <a:t>by the </a:t>
            </a:r>
            <a:r>
              <a:rPr lang="en-US" sz="1500" dirty="0" smtClean="0"/>
              <a:t>Monetary Authority of Singapore (MAS) and Securities Commission of Malaysia (SC) respectively. </a:t>
            </a:r>
            <a:endParaRPr lang="en-US" sz="1500" dirty="0"/>
          </a:p>
        </p:txBody>
      </p:sp>
      <p:sp>
        <p:nvSpPr>
          <p:cNvPr id="20" name="Rounded Rectangle 19"/>
          <p:cNvSpPr/>
          <p:nvPr/>
        </p:nvSpPr>
        <p:spPr bwMode="auto">
          <a:xfrm>
            <a:off x="533400" y="3657600"/>
            <a:ext cx="8686800" cy="2362200"/>
          </a:xfrm>
          <a:prstGeom prst="roundRect">
            <a:avLst/>
          </a:prstGeom>
          <a:solidFill>
            <a:srgbClr val="489452"/>
          </a:solidFill>
          <a:ln>
            <a:noFill/>
          </a:ln>
          <a:effectLst/>
          <a:extLst/>
        </p:spPr>
        <p:txBody>
          <a:bodyPr vert="horz" wrap="square" lIns="91440" tIns="45720" rIns="91440" bIns="45720" numCol="1" rtlCol="0" anchor="t" anchorCtr="0" compatLnSpc="1">
            <a:prstTxWarp prst="textNoShape">
              <a:avLst/>
            </a:prstTxWarp>
          </a:bodyPr>
          <a:lstStyle/>
          <a:p>
            <a:pPr marL="171450" marR="0" indent="-171450" algn="just" defTabSz="914400" rtl="0" eaLnBrk="1" fontAlgn="base" latinLnBrk="0" hangingPunct="1">
              <a:lnSpc>
                <a:spcPct val="100000"/>
              </a:lnSpc>
              <a:spcBef>
                <a:spcPct val="0"/>
              </a:spcBef>
              <a:spcAft>
                <a:spcPct val="0"/>
              </a:spcAft>
              <a:buClr>
                <a:schemeClr val="bg1"/>
              </a:buClr>
              <a:buSzTx/>
              <a:buFont typeface="Niagara Engraved" panose="04020502070703030202" pitchFamily="82" charset="0"/>
              <a:buChar char="—"/>
              <a:tabLst/>
            </a:pPr>
            <a:r>
              <a:rPr lang="en-US" sz="1500" dirty="0"/>
              <a:t>Pheim Singapore was established in 1995, one of the oldest boutique fund management companies in Singapore. </a:t>
            </a:r>
          </a:p>
          <a:p>
            <a:pPr marL="171450" marR="0" indent="-171450" algn="just" defTabSz="914400" rtl="0" eaLnBrk="1" fontAlgn="base" latinLnBrk="0" hangingPunct="1">
              <a:lnSpc>
                <a:spcPct val="100000"/>
              </a:lnSpc>
              <a:spcBef>
                <a:spcPct val="0"/>
              </a:spcBef>
              <a:spcAft>
                <a:spcPct val="0"/>
              </a:spcAft>
              <a:buClr>
                <a:schemeClr val="bg1"/>
              </a:buClr>
              <a:buSzTx/>
              <a:buFont typeface="Niagara Engraved" panose="04020502070703030202" pitchFamily="82" charset="0"/>
              <a:buChar char="—"/>
              <a:tabLst/>
            </a:pPr>
            <a:endParaRPr lang="en-US" sz="1500" dirty="0"/>
          </a:p>
          <a:p>
            <a:pPr marL="171450" indent="-171450" algn="just">
              <a:buClr>
                <a:schemeClr val="bg1"/>
              </a:buClr>
              <a:buFont typeface="Niagara Engraved" panose="04020502070703030202" pitchFamily="82" charset="0"/>
              <a:buChar char="—"/>
            </a:pPr>
            <a:r>
              <a:rPr lang="en-US" sz="1500" dirty="0" smtClean="0"/>
              <a:t>In 1999, Pheim Singapore was one </a:t>
            </a:r>
            <a:r>
              <a:rPr lang="en-US" sz="1500" dirty="0"/>
              <a:t>of the first </a:t>
            </a:r>
            <a:r>
              <a:rPr lang="en-US" sz="1500" dirty="0" smtClean="0"/>
              <a:t>boutique </a:t>
            </a:r>
            <a:r>
              <a:rPr lang="en-US" sz="1500" dirty="0"/>
              <a:t>fund </a:t>
            </a:r>
            <a:r>
              <a:rPr lang="en-US" sz="1500" dirty="0" smtClean="0"/>
              <a:t>managers to </a:t>
            </a:r>
            <a:r>
              <a:rPr lang="en-US" sz="1500" dirty="0"/>
              <a:t>be granted the Investment Adviser Boutique Fund </a:t>
            </a:r>
            <a:r>
              <a:rPr lang="en-US" sz="1500" dirty="0" smtClean="0"/>
              <a:t>Manager license </a:t>
            </a:r>
            <a:r>
              <a:rPr lang="en-US" sz="1500" dirty="0"/>
              <a:t>by the </a:t>
            </a:r>
            <a:r>
              <a:rPr lang="en-US" sz="1500" dirty="0" smtClean="0"/>
              <a:t>MAS.</a:t>
            </a:r>
            <a:endParaRPr lang="en-US" sz="1500" dirty="0"/>
          </a:p>
          <a:p>
            <a:pPr marL="171450" indent="-171450" algn="just">
              <a:buClr>
                <a:schemeClr val="bg1"/>
              </a:buClr>
              <a:buFont typeface="Niagara Engraved" panose="04020502070703030202" pitchFamily="82" charset="0"/>
              <a:buChar char="—"/>
            </a:pPr>
            <a:endParaRPr lang="en-US" sz="1500" dirty="0"/>
          </a:p>
          <a:p>
            <a:pPr marL="171450" indent="-171450" algn="just">
              <a:buClr>
                <a:schemeClr val="bg1"/>
              </a:buClr>
              <a:buFont typeface="Niagara Engraved" panose="04020502070703030202" pitchFamily="82" charset="0"/>
              <a:buChar char="—"/>
            </a:pPr>
            <a:r>
              <a:rPr lang="en-US" sz="1500" dirty="0"/>
              <a:t>Following which in 2002, Pheim Singapore was the first boutique fund manager in Singapore to be granted a full Investment Adviser’s </a:t>
            </a:r>
            <a:r>
              <a:rPr lang="en-US" sz="1500" dirty="0" smtClean="0"/>
              <a:t>license</a:t>
            </a:r>
            <a:r>
              <a:rPr lang="en-US" sz="1500" dirty="0"/>
              <a:t>, now known as the Capital Market Services (Fund Management) </a:t>
            </a:r>
            <a:r>
              <a:rPr lang="en-US" sz="1500" dirty="0" smtClean="0"/>
              <a:t>license.</a:t>
            </a:r>
            <a:endParaRPr lang="en-US" sz="1500" dirty="0"/>
          </a:p>
          <a:p>
            <a:pPr marL="171450" indent="-171450" algn="just">
              <a:buClr>
                <a:schemeClr val="bg1"/>
              </a:buClr>
              <a:buFont typeface="Niagara Engraved" panose="04020502070703030202" pitchFamily="82" charset="0"/>
              <a:buChar char="—"/>
            </a:pPr>
            <a:endParaRPr kumimoji="0" lang="en-US" sz="1200" b="1" i="0" u="none" strike="noStrike" cap="none" normalizeH="0" dirty="0">
              <a:ln>
                <a:noFill/>
              </a:ln>
              <a:solidFill>
                <a:schemeClr val="bg1"/>
              </a:solidFill>
              <a:effectLst/>
              <a:latin typeface="Arial" charset="0"/>
            </a:endParaRPr>
          </a:p>
        </p:txBody>
      </p:sp>
    </p:spTree>
    <p:extLst>
      <p:ext uri="{BB962C8B-B14F-4D97-AF65-F5344CB8AC3E}">
        <p14:creationId xmlns:p14="http://schemas.microsoft.com/office/powerpoint/2010/main" val="72066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5715000"/>
            <a:ext cx="8839200" cy="304800"/>
          </a:xfrm>
        </p:spPr>
        <p:txBody>
          <a:bodyPr/>
          <a:lstStyle/>
          <a:p>
            <a:pPr algn="just"/>
            <a:r>
              <a:rPr lang="en-US" sz="1000" dirty="0">
                <a:solidFill>
                  <a:srgbClr val="515151"/>
                </a:solidFill>
              </a:rPr>
              <a:t>Source: Pheim AM.</a:t>
            </a:r>
          </a:p>
        </p:txBody>
      </p:sp>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8991600" cy="492443"/>
          </a:xfrm>
          <a:prstGeom prst="rect">
            <a:avLst/>
          </a:prstGeom>
          <a:noFill/>
        </p:spPr>
        <p:txBody>
          <a:bodyPr wrap="square" rtlCol="0">
            <a:spAutoFit/>
          </a:bodyPr>
          <a:lstStyle/>
          <a:p>
            <a:r>
              <a:rPr lang="en-US" sz="2600" dirty="0">
                <a:solidFill>
                  <a:srgbClr val="469050"/>
                </a:solidFill>
              </a:rPr>
              <a:t>1. PHEIM ASSET MANAGEMENT</a:t>
            </a:r>
            <a:endParaRPr lang="en-SG" sz="2600" dirty="0">
              <a:solidFill>
                <a:srgbClr val="FF0000"/>
              </a:solidFill>
            </a:endParaRPr>
          </a:p>
        </p:txBody>
      </p:sp>
      <p:sp>
        <p:nvSpPr>
          <p:cNvPr id="11" name="TextBox 10"/>
          <p:cNvSpPr txBox="1"/>
          <p:nvPr/>
        </p:nvSpPr>
        <p:spPr>
          <a:xfrm>
            <a:off x="1827810" y="6472377"/>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solidFill>
                  <a:srgbClr val="515151"/>
                </a:solidFill>
              </a:rPr>
              <a:t>4</a:t>
            </a:r>
          </a:p>
        </p:txBody>
      </p:sp>
      <p:sp>
        <p:nvSpPr>
          <p:cNvPr id="4" name="Rounded Rectangle 3"/>
          <p:cNvSpPr/>
          <p:nvPr/>
        </p:nvSpPr>
        <p:spPr bwMode="auto">
          <a:xfrm>
            <a:off x="762000" y="1295400"/>
            <a:ext cx="8686800" cy="4191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cxnSp>
        <p:nvCxnSpPr>
          <p:cNvPr id="13" name="Straight Arrow Connector 12"/>
          <p:cNvCxnSpPr/>
          <p:nvPr/>
        </p:nvCxnSpPr>
        <p:spPr bwMode="auto">
          <a:xfrm>
            <a:off x="685800" y="1295400"/>
            <a:ext cx="6781800" cy="3124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5" name="TextBox 4"/>
          <p:cNvSpPr txBox="1"/>
          <p:nvPr/>
        </p:nvSpPr>
        <p:spPr>
          <a:xfrm>
            <a:off x="685800" y="914400"/>
            <a:ext cx="6019800" cy="492443"/>
          </a:xfrm>
          <a:prstGeom prst="rect">
            <a:avLst/>
          </a:prstGeom>
          <a:noFill/>
        </p:spPr>
        <p:txBody>
          <a:bodyPr wrap="square" rtlCol="0">
            <a:spAutoFit/>
          </a:bodyPr>
          <a:lstStyle/>
          <a:p>
            <a:r>
              <a:rPr lang="en-SG" sz="2600" dirty="0" smtClean="0">
                <a:solidFill>
                  <a:srgbClr val="006600"/>
                </a:solidFill>
              </a:rPr>
              <a:t>Ownership </a:t>
            </a:r>
            <a:r>
              <a:rPr lang="en-SG" sz="2600" dirty="0">
                <a:solidFill>
                  <a:srgbClr val="006600"/>
                </a:solidFill>
              </a:rPr>
              <a:t>Structure</a:t>
            </a:r>
          </a:p>
        </p:txBody>
      </p:sp>
      <p:sp>
        <p:nvSpPr>
          <p:cNvPr id="7" name="TextBox 6"/>
          <p:cNvSpPr txBox="1"/>
          <p:nvPr/>
        </p:nvSpPr>
        <p:spPr>
          <a:xfrm>
            <a:off x="685800" y="1406843"/>
            <a:ext cx="7620000" cy="707886"/>
          </a:xfrm>
          <a:prstGeom prst="rect">
            <a:avLst/>
          </a:prstGeom>
          <a:noFill/>
        </p:spPr>
        <p:txBody>
          <a:bodyPr wrap="square" rtlCol="0">
            <a:spAutoFit/>
          </a:bodyPr>
          <a:lstStyle/>
          <a:p>
            <a:r>
              <a:rPr lang="en-US" sz="2000" dirty="0">
                <a:solidFill>
                  <a:srgbClr val="489452"/>
                </a:solidFill>
                <a:latin typeface="+mj-lt"/>
                <a:cs typeface="Calibri" pitchFamily="34" charset="0"/>
              </a:rPr>
              <a:t>Pheim Asset Management (Asia) Pte Ltd</a:t>
            </a:r>
            <a:r>
              <a:rPr lang="en-US" sz="2000" b="0" dirty="0">
                <a:solidFill>
                  <a:srgbClr val="489452"/>
                </a:solidFill>
                <a:latin typeface="+mj-lt"/>
                <a:cs typeface="Calibri" pitchFamily="34" charset="0"/>
              </a:rPr>
              <a:t> </a:t>
            </a:r>
            <a:r>
              <a:rPr lang="en-US" sz="2000" b="0" dirty="0" smtClean="0">
                <a:solidFill>
                  <a:srgbClr val="489452"/>
                </a:solidFill>
                <a:latin typeface="+mj-lt"/>
                <a:cs typeface="Calibri" pitchFamily="34" charset="0"/>
              </a:rPr>
              <a:t>– </a:t>
            </a:r>
            <a:r>
              <a:rPr lang="en-US" sz="2000" dirty="0">
                <a:solidFill>
                  <a:srgbClr val="489452"/>
                </a:solidFill>
                <a:latin typeface="+mj-lt"/>
                <a:cs typeface="Calibri" pitchFamily="34" charset="0"/>
              </a:rPr>
              <a:t>Pheim</a:t>
            </a:r>
            <a:r>
              <a:rPr lang="en-US" sz="2000" b="0" dirty="0" smtClean="0">
                <a:solidFill>
                  <a:srgbClr val="489452"/>
                </a:solidFill>
                <a:latin typeface="+mj-lt"/>
                <a:cs typeface="Calibri" pitchFamily="34" charset="0"/>
              </a:rPr>
              <a:t> </a:t>
            </a:r>
            <a:r>
              <a:rPr lang="en-US" sz="2000" dirty="0" smtClean="0">
                <a:solidFill>
                  <a:srgbClr val="489452"/>
                </a:solidFill>
                <a:latin typeface="+mj-lt"/>
                <a:cs typeface="Calibri" pitchFamily="34" charset="0"/>
              </a:rPr>
              <a:t>Singapore</a:t>
            </a:r>
            <a:endParaRPr lang="en-US" sz="2000" dirty="0">
              <a:solidFill>
                <a:srgbClr val="489452"/>
              </a:solidFill>
              <a:latin typeface="+mj-lt"/>
              <a:cs typeface="Calibri" pitchFamily="34" charset="0"/>
            </a:endParaRPr>
          </a:p>
          <a:p>
            <a:endParaRPr lang="en-SG" sz="2000" dirty="0"/>
          </a:p>
        </p:txBody>
      </p:sp>
      <p:sp>
        <p:nvSpPr>
          <p:cNvPr id="22" name="TextBox 21"/>
          <p:cNvSpPr txBox="1"/>
          <p:nvPr/>
        </p:nvSpPr>
        <p:spPr>
          <a:xfrm>
            <a:off x="762000" y="3200400"/>
            <a:ext cx="7543800" cy="707886"/>
          </a:xfrm>
          <a:prstGeom prst="rect">
            <a:avLst/>
          </a:prstGeom>
          <a:noFill/>
        </p:spPr>
        <p:txBody>
          <a:bodyPr wrap="square" rtlCol="0">
            <a:spAutoFit/>
          </a:bodyPr>
          <a:lstStyle/>
          <a:p>
            <a:pPr eaLnBrk="1" hangingPunct="1"/>
            <a:r>
              <a:rPr lang="en-US" sz="2000" dirty="0">
                <a:solidFill>
                  <a:srgbClr val="489452"/>
                </a:solidFill>
                <a:latin typeface="+mj-lt"/>
                <a:cs typeface="Calibri" pitchFamily="34" charset="0"/>
              </a:rPr>
              <a:t>Pheim Asset Management Sdn Bhd </a:t>
            </a:r>
            <a:r>
              <a:rPr lang="en-US" sz="2000" dirty="0" smtClean="0">
                <a:solidFill>
                  <a:srgbClr val="489452"/>
                </a:solidFill>
                <a:latin typeface="+mj-lt"/>
                <a:cs typeface="Calibri" pitchFamily="34" charset="0"/>
              </a:rPr>
              <a:t>– Pheim Malaysia</a:t>
            </a:r>
            <a:endParaRPr lang="en-US" sz="2000" dirty="0">
              <a:solidFill>
                <a:srgbClr val="489452"/>
              </a:solidFill>
              <a:latin typeface="+mj-lt"/>
              <a:cs typeface="Calibri" pitchFamily="34" charset="0"/>
            </a:endParaRPr>
          </a:p>
          <a:p>
            <a:endParaRPr lang="en-SG" sz="2000" dirty="0"/>
          </a:p>
        </p:txBody>
      </p:sp>
      <p:graphicFrame>
        <p:nvGraphicFramePr>
          <p:cNvPr id="16" name="Group 184"/>
          <p:cNvGraphicFramePr>
            <a:graphicFrameLocks/>
          </p:cNvGraphicFramePr>
          <p:nvPr>
            <p:extLst>
              <p:ext uri="{D42A27DB-BD31-4B8C-83A1-F6EECF244321}">
                <p14:modId xmlns:p14="http://schemas.microsoft.com/office/powerpoint/2010/main" val="206245359"/>
              </p:ext>
            </p:extLst>
          </p:nvPr>
        </p:nvGraphicFramePr>
        <p:xfrm>
          <a:off x="828675" y="1905000"/>
          <a:ext cx="6191250" cy="1166813"/>
        </p:xfrm>
        <a:graphic>
          <a:graphicData uri="http://schemas.openxmlformats.org/drawingml/2006/table">
            <a:tbl>
              <a:tblPr>
                <a:tableStyleId>{793D81CF-94F2-401A-BA57-92F5A7B2D0C5}</a:tableStyleId>
              </a:tblPr>
              <a:tblGrid>
                <a:gridCol w="3879850">
                  <a:extLst>
                    <a:ext uri="{9D8B030D-6E8A-4147-A177-3AD203B41FA5}">
                      <a16:colId xmlns="" xmlns:a16="http://schemas.microsoft.com/office/drawing/2014/main" val="20000"/>
                    </a:ext>
                  </a:extLst>
                </a:gridCol>
                <a:gridCol w="2311400">
                  <a:extLst>
                    <a:ext uri="{9D8B030D-6E8A-4147-A177-3AD203B41FA5}">
                      <a16:colId xmlns="" xmlns:a16="http://schemas.microsoft.com/office/drawing/2014/main" val="20001"/>
                    </a:ext>
                  </a:extLst>
                </a:gridCol>
              </a:tblGrid>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Dr. Tan Chong Koay </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66.5%</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0"/>
                  </a:ext>
                </a:extLst>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Omar Bin Malek Ali Merican</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28.5%</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1"/>
                  </a:ext>
                </a:extLst>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Aizawa Securities Co., Ltd</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5.0%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17" name="Group 183"/>
          <p:cNvGraphicFramePr>
            <a:graphicFrameLocks/>
          </p:cNvGraphicFramePr>
          <p:nvPr>
            <p:extLst>
              <p:ext uri="{D42A27DB-BD31-4B8C-83A1-F6EECF244321}">
                <p14:modId xmlns:p14="http://schemas.microsoft.com/office/powerpoint/2010/main" val="679070380"/>
              </p:ext>
            </p:extLst>
          </p:nvPr>
        </p:nvGraphicFramePr>
        <p:xfrm>
          <a:off x="846137" y="3733800"/>
          <a:ext cx="6156325" cy="2028826"/>
        </p:xfrm>
        <a:graphic>
          <a:graphicData uri="http://schemas.openxmlformats.org/drawingml/2006/table">
            <a:tbl>
              <a:tblPr>
                <a:tableStyleId>{793D81CF-94F2-401A-BA57-92F5A7B2D0C5}</a:tableStyleId>
              </a:tblPr>
              <a:tblGrid>
                <a:gridCol w="3884612">
                  <a:extLst>
                    <a:ext uri="{9D8B030D-6E8A-4147-A177-3AD203B41FA5}">
                      <a16:colId xmlns="" xmlns:a16="http://schemas.microsoft.com/office/drawing/2014/main" val="20000"/>
                    </a:ext>
                  </a:extLst>
                </a:gridCol>
                <a:gridCol w="2271713">
                  <a:extLst>
                    <a:ext uri="{9D8B030D-6E8A-4147-A177-3AD203B41FA5}">
                      <a16:colId xmlns="" xmlns:a16="http://schemas.microsoft.com/office/drawing/2014/main" val="20001"/>
                    </a:ext>
                  </a:extLst>
                </a:gridCol>
              </a:tblGrid>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Dr. Tan Chong Koay</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45.0%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0"/>
                  </a:ext>
                </a:extLst>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Multi Purpose Capital Holdings Bhd</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20.0%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1"/>
                  </a:ext>
                </a:extLst>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Omar Bin Malek Ali Merican</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15.0%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Azmi Bin Malek Merican</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15.0%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3"/>
                  </a:ext>
                </a:extLst>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Aizawa Securities Co., Ltd</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006600"/>
                          </a:solidFill>
                          <a:effectLst/>
                          <a:latin typeface="Calibri" pitchFamily="34" charset="0"/>
                          <a:cs typeface="Calibri" pitchFamily="34" charset="0"/>
                        </a:rPr>
                        <a:t>5.0%</a:t>
                      </a:r>
                      <a:endParaRPr kumimoji="0" lang="en-US" sz="1800" b="0" i="0" u="none" strike="noStrike" cap="none" normalizeH="0" baseline="0" dirty="0">
                        <a:ln>
                          <a:noFill/>
                        </a:ln>
                        <a:solidFill>
                          <a:srgbClr val="006600"/>
                        </a:solidFill>
                        <a:effectLst/>
                        <a:latin typeface="Calibri" pitchFamily="34" charset="0"/>
                        <a:cs typeface="Calibri" pitchFamily="34" charset="0"/>
                      </a:endParaRPr>
                    </a:p>
                  </a:txBody>
                  <a:tcPr anchor="ctr" horzOverflow="overflow">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53715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6004277"/>
            <a:ext cx="9194800" cy="304800"/>
          </a:xfrm>
        </p:spPr>
        <p:txBody>
          <a:bodyPr/>
          <a:lstStyle/>
          <a:p>
            <a:pPr algn="just"/>
            <a:r>
              <a:rPr lang="en-US" sz="1000" dirty="0">
                <a:solidFill>
                  <a:srgbClr val="515151"/>
                </a:solidFill>
              </a:rPr>
              <a:t>* </a:t>
            </a:r>
            <a:r>
              <a:rPr lang="en-US" sz="1000" dirty="0" smtClean="0">
                <a:solidFill>
                  <a:srgbClr val="515151"/>
                </a:solidFill>
              </a:rPr>
              <a:t>Includes preliminary AUM </a:t>
            </a:r>
            <a:r>
              <a:rPr lang="en-US" sz="1000" dirty="0">
                <a:solidFill>
                  <a:srgbClr val="515151"/>
                </a:solidFill>
              </a:rPr>
              <a:t>of all the companies of Pheim Asset Management which comprises of Pheim Asset Management Sdn Bhd, Pheim Unit Trusts Berhad and Pheim Asset Management (Asia) Pte Ltd. Source: Pheim AM, as at </a:t>
            </a:r>
            <a:r>
              <a:rPr lang="en-US" sz="1000" dirty="0" smtClean="0">
                <a:solidFill>
                  <a:srgbClr val="515151"/>
                </a:solidFill>
              </a:rPr>
              <a:t>30 June 2017.</a:t>
            </a:r>
            <a:endParaRPr lang="en-US" sz="1000" dirty="0">
              <a:solidFill>
                <a:srgbClr val="515151"/>
              </a:solidFill>
            </a:endParaRPr>
          </a:p>
        </p:txBody>
      </p:sp>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8991600" cy="492443"/>
          </a:xfrm>
          <a:prstGeom prst="rect">
            <a:avLst/>
          </a:prstGeom>
          <a:noFill/>
        </p:spPr>
        <p:txBody>
          <a:bodyPr wrap="square" rtlCol="0">
            <a:spAutoFit/>
          </a:bodyPr>
          <a:lstStyle/>
          <a:p>
            <a:r>
              <a:rPr lang="en-US" sz="2600" dirty="0">
                <a:solidFill>
                  <a:srgbClr val="469050"/>
                </a:solidFill>
              </a:rPr>
              <a:t>1. PHEIM ASSET MANAGEMENT</a:t>
            </a:r>
            <a:endParaRPr lang="en-SG" sz="2600" dirty="0">
              <a:solidFill>
                <a:srgbClr val="FF0000"/>
              </a:solidFill>
            </a:endParaRPr>
          </a:p>
        </p:txBody>
      </p:sp>
      <p:sp>
        <p:nvSpPr>
          <p:cNvPr id="11" name="TextBox 10"/>
          <p:cNvSpPr txBox="1"/>
          <p:nvPr/>
        </p:nvSpPr>
        <p:spPr>
          <a:xfrm>
            <a:off x="1905000" y="646843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solidFill>
                  <a:srgbClr val="515151"/>
                </a:solidFill>
              </a:rPr>
              <a:t>5</a:t>
            </a:r>
          </a:p>
        </p:txBody>
      </p:sp>
      <p:sp>
        <p:nvSpPr>
          <p:cNvPr id="4" name="Rounded Rectangle 3"/>
          <p:cNvSpPr/>
          <p:nvPr/>
        </p:nvSpPr>
        <p:spPr bwMode="auto">
          <a:xfrm>
            <a:off x="685800" y="1295400"/>
            <a:ext cx="8686800" cy="4191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cxnSp>
        <p:nvCxnSpPr>
          <p:cNvPr id="13" name="Straight Arrow Connector 12"/>
          <p:cNvCxnSpPr/>
          <p:nvPr/>
        </p:nvCxnSpPr>
        <p:spPr bwMode="auto">
          <a:xfrm>
            <a:off x="685800" y="1295400"/>
            <a:ext cx="6781800" cy="3124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14" name="Rectangle 13"/>
          <p:cNvSpPr/>
          <p:nvPr/>
        </p:nvSpPr>
        <p:spPr bwMode="auto">
          <a:xfrm>
            <a:off x="368643" y="1134782"/>
            <a:ext cx="9067800" cy="4660983"/>
          </a:xfrm>
          <a:prstGeom prst="rect">
            <a:avLst/>
          </a:prstGeom>
          <a:solidFill>
            <a:srgbClr val="AADAAC"/>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6" name="TextBox 15"/>
          <p:cNvSpPr txBox="1"/>
          <p:nvPr/>
        </p:nvSpPr>
        <p:spPr>
          <a:xfrm>
            <a:off x="457200" y="1371600"/>
            <a:ext cx="9042400" cy="492443"/>
          </a:xfrm>
          <a:prstGeom prst="rect">
            <a:avLst/>
          </a:prstGeom>
          <a:noFill/>
        </p:spPr>
        <p:txBody>
          <a:bodyPr wrap="square" rtlCol="0">
            <a:spAutoFit/>
          </a:bodyPr>
          <a:lstStyle/>
          <a:p>
            <a:r>
              <a:rPr lang="en-US" sz="2600" dirty="0">
                <a:solidFill>
                  <a:srgbClr val="469050"/>
                </a:solidFill>
              </a:rPr>
              <a:t>Total Assets under Management: USD </a:t>
            </a:r>
            <a:r>
              <a:rPr lang="en-US" sz="2600" dirty="0" smtClean="0">
                <a:solidFill>
                  <a:srgbClr val="469050"/>
                </a:solidFill>
              </a:rPr>
              <a:t>297.37 </a:t>
            </a:r>
            <a:r>
              <a:rPr lang="en-US" sz="2600" dirty="0">
                <a:solidFill>
                  <a:srgbClr val="469050"/>
                </a:solidFill>
              </a:rPr>
              <a:t>m*</a:t>
            </a:r>
            <a:endParaRPr lang="en-SG" sz="2600" dirty="0">
              <a:solidFill>
                <a:srgbClr val="469050"/>
              </a:solidFill>
            </a:endParaRPr>
          </a:p>
        </p:txBody>
      </p:sp>
      <p:sp>
        <p:nvSpPr>
          <p:cNvPr id="18" name="Rounded Rectangle 17"/>
          <p:cNvSpPr/>
          <p:nvPr/>
        </p:nvSpPr>
        <p:spPr bwMode="auto">
          <a:xfrm>
            <a:off x="914400" y="1371600"/>
            <a:ext cx="2971800" cy="838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1" name="TextBox 20"/>
          <p:cNvSpPr txBox="1"/>
          <p:nvPr/>
        </p:nvSpPr>
        <p:spPr>
          <a:xfrm>
            <a:off x="4902543" y="2209800"/>
            <a:ext cx="4288824"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a:solidFill>
                  <a:srgbClr val="469050"/>
                </a:solidFill>
              </a:rPr>
              <a:t>Pheim Asset Management has deep investment experience in navigating market cycles of Asia’s equity markets. It manages on behalf of institutional investors, national pension fund and HNW clients.</a:t>
            </a:r>
          </a:p>
          <a:p>
            <a:pPr marL="285750" indent="-285750" algn="just">
              <a:buFont typeface="Arial" panose="020B0604020202020204" pitchFamily="34" charset="0"/>
              <a:buChar char="•"/>
            </a:pPr>
            <a:endParaRPr lang="en-US" sz="1500" dirty="0">
              <a:solidFill>
                <a:srgbClr val="469050"/>
              </a:solidFill>
            </a:endParaRPr>
          </a:p>
          <a:p>
            <a:pPr marL="285750" indent="-285750" algn="just">
              <a:buFont typeface="Arial" panose="020B0604020202020204" pitchFamily="34" charset="0"/>
              <a:buChar char="•"/>
            </a:pPr>
            <a:r>
              <a:rPr lang="en-US" sz="1500" dirty="0">
                <a:solidFill>
                  <a:srgbClr val="469050"/>
                </a:solidFill>
              </a:rPr>
              <a:t>Pheim Malaysia is one of the first asset management companies in Malaysia that is compliant to the Asset Manager Code of Professional Conduct of the CFA Institute. </a:t>
            </a:r>
          </a:p>
        </p:txBody>
      </p:sp>
      <p:graphicFrame>
        <p:nvGraphicFramePr>
          <p:cNvPr id="24" name="Chart 23"/>
          <p:cNvGraphicFramePr>
            <a:graphicFrameLocks/>
          </p:cNvGraphicFramePr>
          <p:nvPr>
            <p:extLst>
              <p:ext uri="{D42A27DB-BD31-4B8C-83A1-F6EECF244321}">
                <p14:modId xmlns:p14="http://schemas.microsoft.com/office/powerpoint/2010/main" val="3388983623"/>
              </p:ext>
            </p:extLst>
          </p:nvPr>
        </p:nvGraphicFramePr>
        <p:xfrm>
          <a:off x="668977" y="2082105"/>
          <a:ext cx="4055423" cy="3785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429015335"/>
              </p:ext>
            </p:extLst>
          </p:nvPr>
        </p:nvGraphicFramePr>
        <p:xfrm>
          <a:off x="457200" y="2005445"/>
          <a:ext cx="4572000" cy="3467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642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1. PHEIM ASSET MANAGEMENT</a:t>
            </a:r>
            <a:endParaRPr lang="en-SG" sz="2600" dirty="0">
              <a:solidFill>
                <a:srgbClr val="FF0000"/>
              </a:solidFill>
            </a:endParaRPr>
          </a:p>
        </p:txBody>
      </p:sp>
      <p:sp>
        <p:nvSpPr>
          <p:cNvPr id="11" name="TextBox 10"/>
          <p:cNvSpPr txBox="1"/>
          <p:nvPr/>
        </p:nvSpPr>
        <p:spPr>
          <a:xfrm>
            <a:off x="1905000" y="6459865"/>
            <a:ext cx="7315200" cy="261610"/>
          </a:xfrm>
          <a:prstGeom prst="rect">
            <a:avLst/>
          </a:prstGeom>
          <a:noFill/>
        </p:spPr>
        <p:txBody>
          <a:bodyPr wrap="square" rtlCol="0">
            <a:spAutoFit/>
          </a:bodyPr>
          <a:lstStyle/>
          <a:p>
            <a:pPr algn="r"/>
            <a:r>
              <a:rPr lang="en-US" sz="1100" b="0" dirty="0">
                <a:solidFill>
                  <a:srgbClr val="515151"/>
                </a:solidFill>
                <a:latin typeface="+mj-lt"/>
              </a:rPr>
              <a:t>Confidential – Not for redistribution. This material must be read in conjunction with the “Disclaimer” on the last page</a:t>
            </a:r>
            <a:endParaRPr lang="en-SG" sz="1100" b="0" dirty="0">
              <a:solidFill>
                <a:srgbClr val="515151"/>
              </a:solidFill>
              <a:latin typeface="+mj-lt"/>
            </a:endParaRPr>
          </a:p>
        </p:txBody>
      </p:sp>
      <p:sp>
        <p:nvSpPr>
          <p:cNvPr id="12" name="Footer Placeholder 4"/>
          <p:cNvSpPr txBox="1">
            <a:spLocks/>
          </p:cNvSpPr>
          <p:nvPr/>
        </p:nvSpPr>
        <p:spPr bwMode="auto">
          <a:xfrm>
            <a:off x="91440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solidFill>
                  <a:srgbClr val="515151"/>
                </a:solidFill>
                <a:latin typeface="+mj-lt"/>
              </a:rPr>
              <a:t> </a:t>
            </a:r>
            <a:r>
              <a:rPr lang="en-US" sz="1000" dirty="0">
                <a:solidFill>
                  <a:srgbClr val="515151"/>
                </a:solidFill>
                <a:latin typeface="+mj-lt"/>
              </a:rPr>
              <a:t>6</a:t>
            </a: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5626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rgbClr val="515151"/>
              </a:solidFill>
              <a:effectLst/>
              <a:latin typeface="+mj-lt"/>
            </a:endParaRPr>
          </a:p>
        </p:txBody>
      </p:sp>
      <p:sp>
        <p:nvSpPr>
          <p:cNvPr id="5" name="Rounded Rectangle 4"/>
          <p:cNvSpPr/>
          <p:nvPr/>
        </p:nvSpPr>
        <p:spPr bwMode="auto">
          <a:xfrm>
            <a:off x="42672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rgbClr val="51515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3" name="TextBox 2"/>
          <p:cNvSpPr txBox="1"/>
          <p:nvPr/>
        </p:nvSpPr>
        <p:spPr>
          <a:xfrm>
            <a:off x="1905000" y="990600"/>
            <a:ext cx="5638800" cy="415498"/>
          </a:xfrm>
          <a:prstGeom prst="rect">
            <a:avLst/>
          </a:prstGeom>
          <a:noFill/>
        </p:spPr>
        <p:txBody>
          <a:bodyPr wrap="square" rtlCol="0">
            <a:spAutoFit/>
          </a:bodyPr>
          <a:lstStyle/>
          <a:p>
            <a:pPr algn="ctr"/>
            <a:r>
              <a:rPr lang="en-US" sz="2100" dirty="0">
                <a:solidFill>
                  <a:srgbClr val="306236"/>
                </a:solidFill>
              </a:rPr>
              <a:t>ORGANISATIONAL CHART</a:t>
            </a:r>
            <a:endParaRPr lang="en-SG" sz="2100" dirty="0">
              <a:solidFill>
                <a:srgbClr val="306236"/>
              </a:solidFill>
            </a:endParaRPr>
          </a:p>
        </p:txBody>
      </p:sp>
      <p:cxnSp>
        <p:nvCxnSpPr>
          <p:cNvPr id="22" name="Straight Connector 21"/>
          <p:cNvCxnSpPr/>
          <p:nvPr/>
        </p:nvCxnSpPr>
        <p:spPr bwMode="auto">
          <a:xfrm flipH="1">
            <a:off x="8729422" y="5190349"/>
            <a:ext cx="7" cy="10983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23" name="TextBox 22"/>
          <p:cNvSpPr txBox="1"/>
          <p:nvPr/>
        </p:nvSpPr>
        <p:spPr>
          <a:xfrm>
            <a:off x="3251459" y="1532692"/>
            <a:ext cx="3009900" cy="677108"/>
          </a:xfrm>
          <a:prstGeom prst="rect">
            <a:avLst/>
          </a:prstGeom>
          <a:solidFill>
            <a:srgbClr val="CCFFCC"/>
          </a:solidFill>
          <a:ln w="3175">
            <a:solidFill>
              <a:schemeClr val="tx1"/>
            </a:solidFill>
          </a:ln>
        </p:spPr>
        <p:txBody>
          <a:bodyPr wrap="square" rtlCol="0">
            <a:spAutoFit/>
          </a:bodyPr>
          <a:lstStyle/>
          <a:p>
            <a:pPr algn="ctr"/>
            <a:r>
              <a:rPr lang="en-US" sz="1600" dirty="0">
                <a:solidFill>
                  <a:srgbClr val="515151"/>
                </a:solidFill>
                <a:latin typeface="+mj-lt"/>
              </a:rPr>
              <a:t>Board of Directors</a:t>
            </a:r>
          </a:p>
          <a:p>
            <a:pPr algn="ctr"/>
            <a:r>
              <a:rPr lang="en-US" sz="1100" dirty="0">
                <a:solidFill>
                  <a:srgbClr val="515151"/>
                </a:solidFill>
                <a:latin typeface="+mj-lt"/>
              </a:rPr>
              <a:t>(Half of the Board </a:t>
            </a:r>
            <a:r>
              <a:rPr lang="en-US" sz="1100" dirty="0" smtClean="0">
                <a:solidFill>
                  <a:srgbClr val="515151"/>
                </a:solidFill>
                <a:latin typeface="+mj-lt"/>
              </a:rPr>
              <a:t>Members </a:t>
            </a:r>
            <a:r>
              <a:rPr lang="en-US" sz="1100" dirty="0">
                <a:solidFill>
                  <a:srgbClr val="515151"/>
                </a:solidFill>
                <a:latin typeface="+mj-lt"/>
              </a:rPr>
              <a:t>are Independent Directors)</a:t>
            </a:r>
          </a:p>
        </p:txBody>
      </p:sp>
      <p:sp>
        <p:nvSpPr>
          <p:cNvPr id="24" name="TextBox 23"/>
          <p:cNvSpPr txBox="1"/>
          <p:nvPr/>
        </p:nvSpPr>
        <p:spPr>
          <a:xfrm>
            <a:off x="3847092" y="2563661"/>
            <a:ext cx="1808376" cy="338554"/>
          </a:xfrm>
          <a:prstGeom prst="rect">
            <a:avLst/>
          </a:prstGeom>
          <a:noFill/>
          <a:ln w="3175">
            <a:solidFill>
              <a:schemeClr val="tx1"/>
            </a:solidFill>
          </a:ln>
        </p:spPr>
        <p:txBody>
          <a:bodyPr wrap="square" rtlCol="0">
            <a:spAutoFit/>
          </a:bodyPr>
          <a:lstStyle/>
          <a:p>
            <a:pPr algn="ctr"/>
            <a:r>
              <a:rPr lang="en-US" sz="1600" dirty="0">
                <a:solidFill>
                  <a:srgbClr val="515151"/>
                </a:solidFill>
                <a:latin typeface="+mj-lt"/>
              </a:rPr>
              <a:t>CEO - Dr. TAN</a:t>
            </a:r>
            <a:endParaRPr lang="en-SG" sz="1600" dirty="0">
              <a:solidFill>
                <a:srgbClr val="515151"/>
              </a:solidFill>
              <a:latin typeface="+mj-lt"/>
            </a:endParaRPr>
          </a:p>
        </p:txBody>
      </p:sp>
      <p:sp>
        <p:nvSpPr>
          <p:cNvPr id="25" name="TextBox 24"/>
          <p:cNvSpPr txBox="1"/>
          <p:nvPr/>
        </p:nvSpPr>
        <p:spPr>
          <a:xfrm>
            <a:off x="6764453" y="2041929"/>
            <a:ext cx="2443898" cy="646331"/>
          </a:xfrm>
          <a:prstGeom prst="rect">
            <a:avLst/>
          </a:prstGeom>
          <a:solidFill>
            <a:srgbClr val="306236"/>
          </a:solidFill>
          <a:ln w="3175">
            <a:solidFill>
              <a:schemeClr val="tx1"/>
            </a:solidFill>
          </a:ln>
        </p:spPr>
        <p:txBody>
          <a:bodyPr wrap="square" rtlCol="0">
            <a:spAutoFit/>
          </a:bodyPr>
          <a:lstStyle/>
          <a:p>
            <a:pPr algn="ctr"/>
            <a:r>
              <a:rPr lang="en-US" sz="1600" dirty="0">
                <a:latin typeface="+mj-lt"/>
              </a:rPr>
              <a:t>ARC Committee</a:t>
            </a:r>
          </a:p>
          <a:p>
            <a:pPr algn="ctr"/>
            <a:r>
              <a:rPr lang="en-US" sz="1000" dirty="0">
                <a:latin typeface="+mj-lt"/>
              </a:rPr>
              <a:t>(Audit, Risk &amp; Compliance)</a:t>
            </a:r>
          </a:p>
          <a:p>
            <a:pPr algn="ctr"/>
            <a:r>
              <a:rPr lang="en-US" sz="1000" dirty="0">
                <a:latin typeface="+mj-lt"/>
              </a:rPr>
              <a:t>All Independent Directors</a:t>
            </a:r>
            <a:endParaRPr lang="en-SG" sz="1000" dirty="0">
              <a:latin typeface="+mj-lt"/>
            </a:endParaRPr>
          </a:p>
        </p:txBody>
      </p:sp>
      <p:cxnSp>
        <p:nvCxnSpPr>
          <p:cNvPr id="28" name="Straight Connector 27"/>
          <p:cNvCxnSpPr/>
          <p:nvPr/>
        </p:nvCxnSpPr>
        <p:spPr bwMode="auto">
          <a:xfrm>
            <a:off x="7281592" y="3002244"/>
            <a:ext cx="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29" name="TextBox 28"/>
          <p:cNvSpPr txBox="1"/>
          <p:nvPr/>
        </p:nvSpPr>
        <p:spPr>
          <a:xfrm>
            <a:off x="2356214" y="4275249"/>
            <a:ext cx="722376" cy="309109"/>
          </a:xfrm>
          <a:prstGeom prst="rect">
            <a:avLst/>
          </a:prstGeom>
          <a:noFill/>
          <a:ln w="3175">
            <a:solidFill>
              <a:schemeClr val="tx1"/>
            </a:solidFill>
          </a:ln>
        </p:spPr>
        <p:txBody>
          <a:bodyPr wrap="square" tIns="108000" rtlCol="0">
            <a:spAutoFit/>
          </a:bodyPr>
          <a:lstStyle/>
          <a:p>
            <a:pPr algn="ctr"/>
            <a:r>
              <a:rPr lang="en-US" sz="1000" dirty="0" smtClean="0">
                <a:solidFill>
                  <a:srgbClr val="515151"/>
                </a:solidFill>
                <a:latin typeface="+mj-lt"/>
              </a:rPr>
              <a:t>Dr. TAN</a:t>
            </a:r>
            <a:endParaRPr lang="en-US" sz="1000" dirty="0">
              <a:solidFill>
                <a:srgbClr val="515151"/>
              </a:solidFill>
              <a:latin typeface="+mj-lt"/>
            </a:endParaRPr>
          </a:p>
        </p:txBody>
      </p:sp>
      <p:cxnSp>
        <p:nvCxnSpPr>
          <p:cNvPr id="30" name="Straight Connector 29"/>
          <p:cNvCxnSpPr>
            <a:stCxn id="23" idx="2"/>
            <a:endCxn id="24" idx="0"/>
          </p:cNvCxnSpPr>
          <p:nvPr/>
        </p:nvCxnSpPr>
        <p:spPr bwMode="auto">
          <a:xfrm flipH="1">
            <a:off x="4751280" y="2209800"/>
            <a:ext cx="5129" cy="35386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31" name="Elbow Connector 30"/>
          <p:cNvCxnSpPr>
            <a:stCxn id="23" idx="2"/>
            <a:endCxn id="25" idx="1"/>
          </p:cNvCxnSpPr>
          <p:nvPr/>
        </p:nvCxnSpPr>
        <p:spPr bwMode="auto">
          <a:xfrm rot="16200000" flipH="1">
            <a:off x="5682784" y="1283425"/>
            <a:ext cx="155295" cy="200804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33" name="Elbow Connector 32"/>
          <p:cNvCxnSpPr>
            <a:stCxn id="25" idx="2"/>
          </p:cNvCxnSpPr>
          <p:nvPr/>
        </p:nvCxnSpPr>
        <p:spPr bwMode="auto">
          <a:xfrm rot="16200000" flipH="1">
            <a:off x="7560765" y="3113896"/>
            <a:ext cx="851274" cy="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34" name="Rectangle 33"/>
          <p:cNvSpPr/>
          <p:nvPr/>
        </p:nvSpPr>
        <p:spPr bwMode="auto">
          <a:xfrm>
            <a:off x="7455751" y="3552518"/>
            <a:ext cx="1066800" cy="609600"/>
          </a:xfrm>
          <a:prstGeom prst="rect">
            <a:avLst/>
          </a:prstGeom>
          <a:solidFill>
            <a:srgbClr val="489452"/>
          </a:solidFill>
          <a:ln w="3175" cmpd="sng">
            <a:solidFill>
              <a:schemeClr val="tx2"/>
            </a:solidFill>
            <a:prstDash val="solid"/>
            <a:round/>
            <a:headEnd/>
            <a:tailEnd/>
          </a:ln>
          <a:effectLst/>
          <a:extLst/>
        </p:spPr>
        <p:txBody>
          <a:bodyPr rtlCol="0" anchor="ctr"/>
          <a:lstStyle/>
          <a:p>
            <a:pPr algn="ctr"/>
            <a:r>
              <a:rPr lang="en-US" sz="1100" dirty="0" smtClean="0">
                <a:latin typeface="+mj-lt"/>
              </a:rPr>
              <a:t>Risk &amp; Compliance</a:t>
            </a:r>
            <a:endParaRPr lang="en-US" sz="1100" dirty="0">
              <a:latin typeface="+mj-lt"/>
            </a:endParaRPr>
          </a:p>
        </p:txBody>
      </p:sp>
      <p:sp>
        <p:nvSpPr>
          <p:cNvPr id="35" name="Rectangle 34"/>
          <p:cNvSpPr/>
          <p:nvPr/>
        </p:nvSpPr>
        <p:spPr bwMode="auto">
          <a:xfrm>
            <a:off x="617543" y="3539534"/>
            <a:ext cx="1143000" cy="605823"/>
          </a:xfrm>
          <a:prstGeom prst="rect">
            <a:avLst/>
          </a:prstGeom>
          <a:solidFill>
            <a:srgbClr val="489452"/>
          </a:solidFill>
          <a:ln w="3175" cmpd="sng">
            <a:solidFill>
              <a:schemeClr val="tx2"/>
            </a:solidFill>
            <a:prstDash val="solid"/>
            <a:round/>
            <a:headEnd/>
            <a:tailEnd/>
          </a:ln>
          <a:effectLst/>
          <a:extLst/>
        </p:spPr>
        <p:txBody>
          <a:bodyPr rtlCol="0" anchor="ctr"/>
          <a:lstStyle/>
          <a:p>
            <a:pPr algn="ctr"/>
            <a:r>
              <a:rPr lang="en-US" sz="1200" dirty="0">
                <a:latin typeface="+mj-lt"/>
              </a:rPr>
              <a:t>Investment</a:t>
            </a:r>
          </a:p>
        </p:txBody>
      </p:sp>
      <p:sp>
        <p:nvSpPr>
          <p:cNvPr id="36" name="Rectangle 35"/>
          <p:cNvSpPr/>
          <p:nvPr/>
        </p:nvSpPr>
        <p:spPr bwMode="auto">
          <a:xfrm>
            <a:off x="2184762" y="3545852"/>
            <a:ext cx="1066800" cy="609600"/>
          </a:xfrm>
          <a:prstGeom prst="rect">
            <a:avLst/>
          </a:prstGeom>
          <a:solidFill>
            <a:srgbClr val="489452"/>
          </a:solidFill>
          <a:ln w="3175" cmpd="sng">
            <a:solidFill>
              <a:schemeClr val="tx2"/>
            </a:solidFill>
            <a:prstDash val="solid"/>
            <a:round/>
            <a:headEnd/>
            <a:tailEnd/>
          </a:ln>
          <a:effectLst/>
          <a:extLst/>
        </p:spPr>
        <p:txBody>
          <a:bodyPr rtlCol="0" anchor="ctr"/>
          <a:lstStyle/>
          <a:p>
            <a:pPr algn="ctr">
              <a:spcBef>
                <a:spcPts val="0"/>
              </a:spcBef>
              <a:spcAft>
                <a:spcPts val="0"/>
              </a:spcAft>
            </a:pPr>
            <a:r>
              <a:rPr lang="en-US" sz="1100" dirty="0">
                <a:latin typeface="+mj-lt"/>
              </a:rPr>
              <a:t>Marketing</a:t>
            </a:r>
          </a:p>
          <a:p>
            <a:pPr algn="ctr">
              <a:spcBef>
                <a:spcPts val="0"/>
              </a:spcBef>
              <a:spcAft>
                <a:spcPts val="0"/>
              </a:spcAft>
            </a:pPr>
            <a:r>
              <a:rPr lang="en-US" sz="1100" dirty="0">
                <a:latin typeface="+mj-lt"/>
              </a:rPr>
              <a:t>&amp; Business Development</a:t>
            </a:r>
          </a:p>
        </p:txBody>
      </p:sp>
      <p:sp>
        <p:nvSpPr>
          <p:cNvPr id="37" name="Rectangle 36"/>
          <p:cNvSpPr/>
          <p:nvPr/>
        </p:nvSpPr>
        <p:spPr bwMode="auto">
          <a:xfrm>
            <a:off x="3712726" y="3525484"/>
            <a:ext cx="1066800" cy="609600"/>
          </a:xfrm>
          <a:prstGeom prst="rect">
            <a:avLst/>
          </a:prstGeom>
          <a:solidFill>
            <a:srgbClr val="489452"/>
          </a:solidFill>
          <a:ln w="3175" cmpd="sng">
            <a:solidFill>
              <a:schemeClr val="tx2"/>
            </a:solidFill>
            <a:prstDash val="solid"/>
            <a:round/>
            <a:headEnd/>
            <a:tailEnd/>
          </a:ln>
          <a:effectLst/>
          <a:extLst/>
        </p:spPr>
        <p:txBody>
          <a:bodyPr rtlCol="0" anchor="ctr"/>
          <a:lstStyle/>
          <a:p>
            <a:pPr algn="ctr"/>
            <a:r>
              <a:rPr lang="en-US" sz="1100" dirty="0">
                <a:latin typeface="+mj-lt"/>
              </a:rPr>
              <a:t>Human</a:t>
            </a:r>
          </a:p>
          <a:p>
            <a:pPr algn="ctr"/>
            <a:r>
              <a:rPr lang="en-US" sz="1100" dirty="0">
                <a:latin typeface="+mj-lt"/>
              </a:rPr>
              <a:t>Resources</a:t>
            </a:r>
          </a:p>
        </p:txBody>
      </p:sp>
      <p:sp>
        <p:nvSpPr>
          <p:cNvPr id="38" name="Rectangle 37"/>
          <p:cNvSpPr/>
          <p:nvPr/>
        </p:nvSpPr>
        <p:spPr bwMode="auto">
          <a:xfrm>
            <a:off x="5227031" y="3545852"/>
            <a:ext cx="1066800" cy="609600"/>
          </a:xfrm>
          <a:prstGeom prst="rect">
            <a:avLst/>
          </a:prstGeom>
          <a:solidFill>
            <a:srgbClr val="489452"/>
          </a:solidFill>
          <a:ln w="3175" cmpd="sng">
            <a:solidFill>
              <a:schemeClr val="tx2"/>
            </a:solidFill>
            <a:prstDash val="solid"/>
            <a:round/>
            <a:headEnd/>
            <a:tailEnd/>
          </a:ln>
          <a:effectLst/>
          <a:extLst/>
        </p:spPr>
        <p:txBody>
          <a:bodyPr rtlCol="0" anchor="ctr"/>
          <a:lstStyle/>
          <a:p>
            <a:pPr algn="ctr"/>
            <a:r>
              <a:rPr lang="en-US" sz="1100" dirty="0">
                <a:latin typeface="+mj-lt"/>
              </a:rPr>
              <a:t> Operations</a:t>
            </a:r>
          </a:p>
          <a:p>
            <a:pPr algn="ctr"/>
            <a:r>
              <a:rPr lang="en-US" sz="1100" dirty="0">
                <a:latin typeface="+mj-lt"/>
              </a:rPr>
              <a:t>&amp; Finance </a:t>
            </a:r>
          </a:p>
        </p:txBody>
      </p:sp>
      <p:cxnSp>
        <p:nvCxnSpPr>
          <p:cNvPr id="39" name="Straight Connector 38"/>
          <p:cNvCxnSpPr/>
          <p:nvPr/>
        </p:nvCxnSpPr>
        <p:spPr bwMode="auto">
          <a:xfrm flipV="1">
            <a:off x="1189043" y="3144038"/>
            <a:ext cx="4540781" cy="366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40" name="Straight Connector 39"/>
          <p:cNvCxnSpPr/>
          <p:nvPr/>
        </p:nvCxnSpPr>
        <p:spPr bwMode="auto">
          <a:xfrm>
            <a:off x="2725020" y="3167383"/>
            <a:ext cx="0" cy="37215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41" name="Straight Connector 40"/>
          <p:cNvCxnSpPr/>
          <p:nvPr/>
        </p:nvCxnSpPr>
        <p:spPr bwMode="auto">
          <a:xfrm flipH="1">
            <a:off x="5725793" y="3148924"/>
            <a:ext cx="4031" cy="39487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42" name="Straight Connector 41"/>
          <p:cNvCxnSpPr>
            <a:stCxn id="35" idx="2"/>
          </p:cNvCxnSpPr>
          <p:nvPr/>
        </p:nvCxnSpPr>
        <p:spPr bwMode="auto">
          <a:xfrm>
            <a:off x="1189043" y="4145357"/>
            <a:ext cx="0" cy="12184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44" name="Straight Connector 43"/>
          <p:cNvCxnSpPr>
            <a:stCxn id="36" idx="2"/>
          </p:cNvCxnSpPr>
          <p:nvPr/>
        </p:nvCxnSpPr>
        <p:spPr bwMode="auto">
          <a:xfrm flipH="1">
            <a:off x="2717402" y="4155452"/>
            <a:ext cx="760" cy="1148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45" name="TextBox 44"/>
          <p:cNvSpPr txBox="1"/>
          <p:nvPr/>
        </p:nvSpPr>
        <p:spPr>
          <a:xfrm>
            <a:off x="7609675" y="4297531"/>
            <a:ext cx="722376" cy="402336"/>
          </a:xfrm>
          <a:prstGeom prst="rect">
            <a:avLst/>
          </a:prstGeom>
          <a:noFill/>
          <a:ln w="3175">
            <a:solidFill>
              <a:schemeClr val="tx1"/>
            </a:solidFill>
          </a:ln>
        </p:spPr>
        <p:txBody>
          <a:bodyPr wrap="square" rtlCol="0">
            <a:spAutoFit/>
          </a:bodyPr>
          <a:lstStyle/>
          <a:p>
            <a:pPr algn="ctr"/>
            <a:r>
              <a:rPr lang="en-US" sz="1000" dirty="0">
                <a:solidFill>
                  <a:srgbClr val="515151"/>
                </a:solidFill>
                <a:latin typeface="+mj-lt"/>
              </a:rPr>
              <a:t>Jasmine THAM</a:t>
            </a:r>
          </a:p>
        </p:txBody>
      </p:sp>
      <p:cxnSp>
        <p:nvCxnSpPr>
          <p:cNvPr id="47" name="Straight Connector 46"/>
          <p:cNvCxnSpPr>
            <a:stCxn id="37" idx="2"/>
          </p:cNvCxnSpPr>
          <p:nvPr/>
        </p:nvCxnSpPr>
        <p:spPr bwMode="auto">
          <a:xfrm>
            <a:off x="4246126" y="4135084"/>
            <a:ext cx="0" cy="11805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48" name="Straight Connector 47"/>
          <p:cNvCxnSpPr>
            <a:stCxn id="34" idx="2"/>
          </p:cNvCxnSpPr>
          <p:nvPr/>
        </p:nvCxnSpPr>
        <p:spPr bwMode="auto">
          <a:xfrm flipH="1">
            <a:off x="7987627" y="4162118"/>
            <a:ext cx="1524" cy="12022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50" name="TextBox 49"/>
          <p:cNvSpPr txBox="1"/>
          <p:nvPr/>
        </p:nvSpPr>
        <p:spPr>
          <a:xfrm>
            <a:off x="808512" y="4292634"/>
            <a:ext cx="722376" cy="400110"/>
          </a:xfrm>
          <a:prstGeom prst="rect">
            <a:avLst/>
          </a:prstGeom>
          <a:solidFill>
            <a:schemeClr val="bg1"/>
          </a:solidFill>
          <a:ln w="3175">
            <a:solidFill>
              <a:schemeClr val="tx1"/>
            </a:solidFill>
          </a:ln>
        </p:spPr>
        <p:txBody>
          <a:bodyPr wrap="square" rtlCol="0">
            <a:spAutoFit/>
          </a:bodyPr>
          <a:lstStyle/>
          <a:p>
            <a:pPr algn="ctr"/>
            <a:r>
              <a:rPr lang="en-US" sz="1000" dirty="0">
                <a:solidFill>
                  <a:srgbClr val="515151"/>
                </a:solidFill>
                <a:latin typeface="+mj-lt"/>
              </a:rPr>
              <a:t>Roger ZHU</a:t>
            </a:r>
          </a:p>
        </p:txBody>
      </p:sp>
      <p:sp>
        <p:nvSpPr>
          <p:cNvPr id="52" name="TextBox 51"/>
          <p:cNvSpPr txBox="1"/>
          <p:nvPr/>
        </p:nvSpPr>
        <p:spPr>
          <a:xfrm>
            <a:off x="3871820" y="4268669"/>
            <a:ext cx="776380" cy="253916"/>
          </a:xfrm>
          <a:prstGeom prst="rect">
            <a:avLst/>
          </a:prstGeom>
          <a:noFill/>
          <a:ln w="3175">
            <a:solidFill>
              <a:schemeClr val="tx1"/>
            </a:solidFill>
          </a:ln>
        </p:spPr>
        <p:txBody>
          <a:bodyPr wrap="square" rtlCol="0">
            <a:spAutoFit/>
          </a:bodyPr>
          <a:lstStyle/>
          <a:p>
            <a:pPr algn="ctr"/>
            <a:r>
              <a:rPr lang="en-US" sz="1050" dirty="0" smtClean="0">
                <a:solidFill>
                  <a:srgbClr val="515151"/>
                </a:solidFill>
                <a:latin typeface="+mj-lt"/>
              </a:rPr>
              <a:t>Dr. TAN</a:t>
            </a:r>
            <a:endParaRPr lang="en-US" sz="1050" dirty="0">
              <a:solidFill>
                <a:srgbClr val="515151"/>
              </a:solidFill>
              <a:latin typeface="+mj-lt"/>
            </a:endParaRPr>
          </a:p>
        </p:txBody>
      </p:sp>
      <p:cxnSp>
        <p:nvCxnSpPr>
          <p:cNvPr id="53" name="Straight Connector 52"/>
          <p:cNvCxnSpPr/>
          <p:nvPr/>
        </p:nvCxnSpPr>
        <p:spPr bwMode="auto">
          <a:xfrm>
            <a:off x="4233008" y="3162006"/>
            <a:ext cx="0" cy="37215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54" name="Straight Connector 53"/>
          <p:cNvCxnSpPr/>
          <p:nvPr/>
        </p:nvCxnSpPr>
        <p:spPr bwMode="auto">
          <a:xfrm>
            <a:off x="1189043" y="3153333"/>
            <a:ext cx="0" cy="37215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55" name="Elbow Connector 54"/>
          <p:cNvCxnSpPr/>
          <p:nvPr/>
        </p:nvCxnSpPr>
        <p:spPr bwMode="auto">
          <a:xfrm flipV="1">
            <a:off x="5706957" y="3147707"/>
            <a:ext cx="2065443" cy="4280"/>
          </a:xfrm>
          <a:prstGeom prst="bentConnector3">
            <a:avLst>
              <a:gd name="adj1" fmla="val 5000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56" name="Straight Connector 55"/>
          <p:cNvCxnSpPr/>
          <p:nvPr/>
        </p:nvCxnSpPr>
        <p:spPr bwMode="auto">
          <a:xfrm>
            <a:off x="4756409" y="2903860"/>
            <a:ext cx="0" cy="24201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58" name="Straight Connector 57"/>
          <p:cNvCxnSpPr/>
          <p:nvPr/>
        </p:nvCxnSpPr>
        <p:spPr bwMode="auto">
          <a:xfrm>
            <a:off x="5729824" y="4162118"/>
            <a:ext cx="0" cy="1129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cxnSp>
        <p:nvCxnSpPr>
          <p:cNvPr id="59" name="Straight Connector 58"/>
          <p:cNvCxnSpPr/>
          <p:nvPr/>
        </p:nvCxnSpPr>
        <p:spPr bwMode="auto">
          <a:xfrm>
            <a:off x="7772400" y="3175562"/>
            <a:ext cx="0" cy="37215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
        <p:nvSpPr>
          <p:cNvPr id="60" name="TextBox 59"/>
          <p:cNvSpPr txBox="1"/>
          <p:nvPr/>
        </p:nvSpPr>
        <p:spPr>
          <a:xfrm>
            <a:off x="802574" y="4832769"/>
            <a:ext cx="722376" cy="400110"/>
          </a:xfrm>
          <a:prstGeom prst="rect">
            <a:avLst/>
          </a:prstGeom>
          <a:noFill/>
          <a:ln w="3175">
            <a:solidFill>
              <a:schemeClr val="tx1"/>
            </a:solidFill>
          </a:ln>
        </p:spPr>
        <p:txBody>
          <a:bodyPr wrap="square" rtlCol="0">
            <a:spAutoFit/>
          </a:bodyPr>
          <a:lstStyle/>
          <a:p>
            <a:pPr algn="ctr"/>
            <a:r>
              <a:rPr lang="en-US" sz="1000" dirty="0">
                <a:solidFill>
                  <a:srgbClr val="515151"/>
                </a:solidFill>
                <a:latin typeface="+mj-lt"/>
              </a:rPr>
              <a:t>SZE </a:t>
            </a:r>
          </a:p>
          <a:p>
            <a:pPr algn="ctr"/>
            <a:r>
              <a:rPr lang="en-US" sz="1000" dirty="0">
                <a:solidFill>
                  <a:srgbClr val="515151"/>
                </a:solidFill>
                <a:latin typeface="+mj-lt"/>
              </a:rPr>
              <a:t>Jia Min</a:t>
            </a:r>
          </a:p>
        </p:txBody>
      </p:sp>
      <p:sp>
        <p:nvSpPr>
          <p:cNvPr id="66" name="TextBox 65"/>
          <p:cNvSpPr txBox="1"/>
          <p:nvPr/>
        </p:nvSpPr>
        <p:spPr>
          <a:xfrm>
            <a:off x="5334000" y="4267200"/>
            <a:ext cx="776380" cy="415498"/>
          </a:xfrm>
          <a:prstGeom prst="rect">
            <a:avLst/>
          </a:prstGeom>
          <a:noFill/>
          <a:ln w="3175">
            <a:solidFill>
              <a:schemeClr val="tx1"/>
            </a:solidFill>
          </a:ln>
        </p:spPr>
        <p:txBody>
          <a:bodyPr wrap="square" rtlCol="0">
            <a:spAutoFit/>
          </a:bodyPr>
          <a:lstStyle/>
          <a:p>
            <a:pPr algn="ctr"/>
            <a:r>
              <a:rPr lang="en-US" sz="1050" dirty="0" smtClean="0">
                <a:solidFill>
                  <a:srgbClr val="515151"/>
                </a:solidFill>
                <a:latin typeface="+mj-lt"/>
              </a:rPr>
              <a:t>WANG Yunshan</a:t>
            </a:r>
            <a:endParaRPr lang="en-US" sz="1050" dirty="0">
              <a:solidFill>
                <a:srgbClr val="515151"/>
              </a:solidFill>
              <a:latin typeface="+mj-lt"/>
            </a:endParaRPr>
          </a:p>
        </p:txBody>
      </p:sp>
      <p:grpSp>
        <p:nvGrpSpPr>
          <p:cNvPr id="4" name="Group 3"/>
          <p:cNvGrpSpPr/>
          <p:nvPr/>
        </p:nvGrpSpPr>
        <p:grpSpPr>
          <a:xfrm>
            <a:off x="6473099" y="5300187"/>
            <a:ext cx="2735252" cy="1019642"/>
            <a:chOff x="2427602" y="5445156"/>
            <a:chExt cx="2735252" cy="1019642"/>
          </a:xfrm>
        </p:grpSpPr>
        <p:sp>
          <p:nvSpPr>
            <p:cNvPr id="16" name="TextBox 15"/>
            <p:cNvSpPr txBox="1"/>
            <p:nvPr/>
          </p:nvSpPr>
          <p:spPr>
            <a:xfrm>
              <a:off x="3410254" y="5727092"/>
              <a:ext cx="1752600" cy="230832"/>
            </a:xfrm>
            <a:prstGeom prst="rect">
              <a:avLst/>
            </a:prstGeom>
            <a:noFill/>
            <a:ln>
              <a:noFill/>
            </a:ln>
          </p:spPr>
          <p:txBody>
            <a:bodyPr wrap="square" rtlCol="0">
              <a:spAutoFit/>
            </a:bodyPr>
            <a:lstStyle/>
            <a:p>
              <a:r>
                <a:rPr lang="en-US" sz="900" dirty="0">
                  <a:solidFill>
                    <a:srgbClr val="515151"/>
                  </a:solidFill>
                  <a:latin typeface="+mj-lt"/>
                </a:rPr>
                <a:t>Board </a:t>
              </a:r>
              <a:endParaRPr lang="en-SG" sz="900" dirty="0">
                <a:solidFill>
                  <a:srgbClr val="515151"/>
                </a:solidFill>
                <a:latin typeface="+mj-lt"/>
              </a:endParaRPr>
            </a:p>
          </p:txBody>
        </p:sp>
        <p:sp>
          <p:nvSpPr>
            <p:cNvPr id="17" name="TextBox 16"/>
            <p:cNvSpPr txBox="1"/>
            <p:nvPr/>
          </p:nvSpPr>
          <p:spPr>
            <a:xfrm>
              <a:off x="3410254" y="6233966"/>
              <a:ext cx="1752600" cy="230832"/>
            </a:xfrm>
            <a:prstGeom prst="rect">
              <a:avLst/>
            </a:prstGeom>
            <a:noFill/>
            <a:ln>
              <a:noFill/>
            </a:ln>
          </p:spPr>
          <p:txBody>
            <a:bodyPr wrap="square" rtlCol="0">
              <a:spAutoFit/>
            </a:bodyPr>
            <a:lstStyle/>
            <a:p>
              <a:r>
                <a:rPr lang="en-US" sz="900" dirty="0">
                  <a:solidFill>
                    <a:srgbClr val="515151"/>
                  </a:solidFill>
                  <a:latin typeface="+mj-lt"/>
                </a:rPr>
                <a:t>Functions</a:t>
              </a:r>
              <a:endParaRPr lang="en-SG" sz="900" dirty="0">
                <a:solidFill>
                  <a:srgbClr val="515151"/>
                </a:solidFill>
                <a:latin typeface="+mj-lt"/>
              </a:endParaRPr>
            </a:p>
          </p:txBody>
        </p:sp>
        <p:sp>
          <p:nvSpPr>
            <p:cNvPr id="18" name="TextBox 17"/>
            <p:cNvSpPr txBox="1"/>
            <p:nvPr/>
          </p:nvSpPr>
          <p:spPr>
            <a:xfrm>
              <a:off x="2427602" y="5445156"/>
              <a:ext cx="779872" cy="253916"/>
            </a:xfrm>
            <a:prstGeom prst="rect">
              <a:avLst/>
            </a:prstGeom>
            <a:noFill/>
          </p:spPr>
          <p:txBody>
            <a:bodyPr wrap="square" rtlCol="0">
              <a:spAutoFit/>
            </a:bodyPr>
            <a:lstStyle/>
            <a:p>
              <a:r>
                <a:rPr lang="en-US" sz="1050" dirty="0">
                  <a:solidFill>
                    <a:srgbClr val="515151"/>
                  </a:solidFill>
                  <a:latin typeface="+mj-lt"/>
                </a:rPr>
                <a:t>Legend</a:t>
              </a:r>
              <a:endParaRPr lang="en-SG" sz="1050" dirty="0">
                <a:solidFill>
                  <a:srgbClr val="515151"/>
                </a:solidFill>
                <a:latin typeface="+mj-lt"/>
              </a:endParaRPr>
            </a:p>
          </p:txBody>
        </p:sp>
        <p:sp>
          <p:nvSpPr>
            <p:cNvPr id="20" name="TextBox 19"/>
            <p:cNvSpPr txBox="1"/>
            <p:nvPr/>
          </p:nvSpPr>
          <p:spPr>
            <a:xfrm>
              <a:off x="2534520" y="5694894"/>
              <a:ext cx="380999" cy="230832"/>
            </a:xfrm>
            <a:prstGeom prst="rect">
              <a:avLst/>
            </a:prstGeom>
            <a:solidFill>
              <a:srgbClr val="CCFFCC"/>
            </a:solidFill>
            <a:ln>
              <a:solidFill>
                <a:schemeClr val="tx2"/>
              </a:solidFill>
            </a:ln>
          </p:spPr>
          <p:txBody>
            <a:bodyPr wrap="square" rtlCol="0">
              <a:spAutoFit/>
            </a:bodyPr>
            <a:lstStyle/>
            <a:p>
              <a:pPr algn="ctr"/>
              <a:endParaRPr lang="en-SG" sz="900" dirty="0">
                <a:solidFill>
                  <a:srgbClr val="515151"/>
                </a:solidFill>
                <a:latin typeface="+mj-lt"/>
              </a:endParaRPr>
            </a:p>
          </p:txBody>
        </p:sp>
        <p:sp>
          <p:nvSpPr>
            <p:cNvPr id="21" name="TextBox 20"/>
            <p:cNvSpPr txBox="1"/>
            <p:nvPr/>
          </p:nvSpPr>
          <p:spPr>
            <a:xfrm>
              <a:off x="2534520" y="6215443"/>
              <a:ext cx="380999" cy="239299"/>
            </a:xfrm>
            <a:prstGeom prst="rect">
              <a:avLst/>
            </a:prstGeom>
            <a:solidFill>
              <a:srgbClr val="489452"/>
            </a:solidFill>
            <a:ln>
              <a:solidFill>
                <a:schemeClr val="tx2"/>
              </a:solidFill>
            </a:ln>
          </p:spPr>
          <p:txBody>
            <a:bodyPr wrap="square" rtlCol="0">
              <a:spAutoFit/>
            </a:bodyPr>
            <a:lstStyle/>
            <a:p>
              <a:endParaRPr lang="en-SG" sz="900" dirty="0">
                <a:solidFill>
                  <a:srgbClr val="515151"/>
                </a:solidFill>
                <a:latin typeface="+mj-lt"/>
              </a:endParaRPr>
            </a:p>
          </p:txBody>
        </p:sp>
        <p:sp>
          <p:nvSpPr>
            <p:cNvPr id="61" name="TextBox 60"/>
            <p:cNvSpPr txBox="1"/>
            <p:nvPr/>
          </p:nvSpPr>
          <p:spPr>
            <a:xfrm>
              <a:off x="2534915" y="5957924"/>
              <a:ext cx="380999" cy="230832"/>
            </a:xfrm>
            <a:prstGeom prst="rect">
              <a:avLst/>
            </a:prstGeom>
            <a:solidFill>
              <a:srgbClr val="04400B"/>
            </a:solidFill>
            <a:ln>
              <a:solidFill>
                <a:schemeClr val="tx2"/>
              </a:solidFill>
            </a:ln>
          </p:spPr>
          <p:txBody>
            <a:bodyPr wrap="square" rtlCol="0">
              <a:spAutoFit/>
            </a:bodyPr>
            <a:lstStyle/>
            <a:p>
              <a:pPr algn="ctr"/>
              <a:endParaRPr lang="en-SG" sz="900" dirty="0">
                <a:solidFill>
                  <a:srgbClr val="515151"/>
                </a:solidFill>
                <a:latin typeface="+mj-lt"/>
              </a:endParaRPr>
            </a:p>
          </p:txBody>
        </p:sp>
        <p:sp>
          <p:nvSpPr>
            <p:cNvPr id="63" name="TextBox 62"/>
            <p:cNvSpPr txBox="1"/>
            <p:nvPr/>
          </p:nvSpPr>
          <p:spPr>
            <a:xfrm>
              <a:off x="3410254" y="5990495"/>
              <a:ext cx="1752600" cy="230832"/>
            </a:xfrm>
            <a:prstGeom prst="rect">
              <a:avLst/>
            </a:prstGeom>
            <a:noFill/>
            <a:ln>
              <a:noFill/>
            </a:ln>
          </p:spPr>
          <p:txBody>
            <a:bodyPr wrap="square" rtlCol="0">
              <a:spAutoFit/>
            </a:bodyPr>
            <a:lstStyle/>
            <a:p>
              <a:r>
                <a:rPr lang="en-US" sz="900" dirty="0">
                  <a:solidFill>
                    <a:srgbClr val="515151"/>
                  </a:solidFill>
                  <a:latin typeface="+mj-lt"/>
                </a:rPr>
                <a:t>Board Committee</a:t>
              </a:r>
              <a:endParaRPr lang="en-SG" sz="900" dirty="0">
                <a:solidFill>
                  <a:srgbClr val="515151"/>
                </a:solidFill>
                <a:latin typeface="+mj-lt"/>
              </a:endParaRPr>
            </a:p>
          </p:txBody>
        </p:sp>
      </p:grpSp>
      <p:cxnSp>
        <p:nvCxnSpPr>
          <p:cNvPr id="65" name="Straight Connector 64"/>
          <p:cNvCxnSpPr/>
          <p:nvPr/>
        </p:nvCxnSpPr>
        <p:spPr bwMode="auto">
          <a:xfrm>
            <a:off x="1189043" y="4699867"/>
            <a:ext cx="0" cy="12184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spTree>
    <p:extLst>
      <p:ext uri="{BB962C8B-B14F-4D97-AF65-F5344CB8AC3E}">
        <p14:creationId xmlns:p14="http://schemas.microsoft.com/office/powerpoint/2010/main" val="2304006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00110"/>
          </a:xfrm>
          <a:prstGeom prst="rect">
            <a:avLst/>
          </a:prstGeom>
          <a:noFill/>
        </p:spPr>
        <p:txBody>
          <a:bodyPr wrap="square" rtlCol="0">
            <a:spAutoFit/>
          </a:bodyPr>
          <a:lstStyle/>
          <a:p>
            <a:r>
              <a:rPr lang="en-US" sz="2000" dirty="0">
                <a:solidFill>
                  <a:srgbClr val="469050"/>
                </a:solidFill>
              </a:rPr>
              <a:t>2. </a:t>
            </a:r>
            <a:r>
              <a:rPr lang="en-US" sz="2000" dirty="0" smtClean="0">
                <a:solidFill>
                  <a:srgbClr val="469050"/>
                </a:solidFill>
              </a:rPr>
              <a:t>MANAGEMENT AND INVESTMENT </a:t>
            </a:r>
            <a:r>
              <a:rPr lang="en-US" sz="2000" dirty="0">
                <a:solidFill>
                  <a:srgbClr val="469050"/>
                </a:solidFill>
              </a:rPr>
              <a:t>MANAGEMENT </a:t>
            </a:r>
            <a:r>
              <a:rPr lang="en-US" sz="2000" dirty="0" smtClean="0">
                <a:solidFill>
                  <a:srgbClr val="469050"/>
                </a:solidFill>
              </a:rPr>
              <a:t>TEAMS</a:t>
            </a:r>
            <a:endParaRPr lang="en-SG" sz="2000" dirty="0">
              <a:solidFill>
                <a:srgbClr val="469050"/>
              </a:solidFill>
            </a:endParaRPr>
          </a:p>
        </p:txBody>
      </p:sp>
      <p:sp>
        <p:nvSpPr>
          <p:cNvPr id="11" name="TextBox 10"/>
          <p:cNvSpPr txBox="1"/>
          <p:nvPr/>
        </p:nvSpPr>
        <p:spPr>
          <a:xfrm>
            <a:off x="1598628" y="6450402"/>
            <a:ext cx="760328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1" y="6477002"/>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t>7</a:t>
            </a:r>
            <a:endParaRPr lang="en-US" sz="1000" dirty="0">
              <a:solidFill>
                <a:srgbClr val="515151"/>
              </a:solidFill>
            </a:endParaRPr>
          </a:p>
        </p:txBody>
      </p:sp>
      <p:sp>
        <p:nvSpPr>
          <p:cNvPr id="15" name="Rectangle 14"/>
          <p:cNvSpPr/>
          <p:nvPr/>
        </p:nvSpPr>
        <p:spPr>
          <a:xfrm>
            <a:off x="1711092" y="762000"/>
            <a:ext cx="7620000" cy="5410200"/>
          </a:xfrm>
          <a:prstGeom prst="rect">
            <a:avLst/>
          </a:prstGeom>
          <a:ln>
            <a:noFill/>
          </a:ln>
        </p:spPr>
      </p:sp>
      <p:sp>
        <p:nvSpPr>
          <p:cNvPr id="19" name="Flowchart: Delay 18"/>
          <p:cNvSpPr/>
          <p:nvPr/>
        </p:nvSpPr>
        <p:spPr bwMode="auto">
          <a:xfrm>
            <a:off x="5867401"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pic>
        <p:nvPicPr>
          <p:cNvPr id="21" name="Picture 20" descr="C:\Users\JasmineTham\AppData\Local\Microsoft\Windows\Temporary Internet Files\Content.Outlook\180DR843\26928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51" y="2711182"/>
            <a:ext cx="1018800" cy="10784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Su Chuen\Dr Tan' Pictures\Photo\Tan CK_20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47" t="2940" r="24829" b="55883"/>
          <a:stretch/>
        </p:blipFill>
        <p:spPr bwMode="auto">
          <a:xfrm>
            <a:off x="404751" y="1269200"/>
            <a:ext cx="1018800" cy="1105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Philippe Cheung\Misc\Offer Letters\SJM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761" y="4168222"/>
            <a:ext cx="1018800" cy="10803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30" name="TextBox 29"/>
          <p:cNvSpPr txBox="1"/>
          <p:nvPr/>
        </p:nvSpPr>
        <p:spPr>
          <a:xfrm>
            <a:off x="1711092" y="1313684"/>
            <a:ext cx="7836433" cy="1182631"/>
          </a:xfrm>
          <a:prstGeom prst="rect">
            <a:avLst/>
          </a:prstGeom>
          <a:noFill/>
        </p:spPr>
        <p:txBody>
          <a:bodyPr wrap="square" rtlCol="0">
            <a:spAutoFit/>
          </a:bodyPr>
          <a:lstStyle/>
          <a:p>
            <a:pPr marL="0" lvl="1" algn="just" defTabSz="755650">
              <a:lnSpc>
                <a:spcPct val="90000"/>
              </a:lnSpc>
              <a:spcAft>
                <a:spcPct val="15000"/>
              </a:spcAft>
            </a:pPr>
            <a:r>
              <a:rPr lang="en-US" sz="1300" dirty="0">
                <a:ln/>
                <a:solidFill>
                  <a:srgbClr val="006600"/>
                </a:solidFill>
                <a:latin typeface="+mj-lt"/>
                <a:cs typeface="Calibri" pitchFamily="34" charset="0"/>
              </a:rPr>
              <a:t>Dr. TAN Chong Koay, Founder / Chief Strategist (</a:t>
            </a:r>
            <a:r>
              <a:rPr lang="en-US" sz="1300" dirty="0" smtClean="0">
                <a:ln/>
                <a:solidFill>
                  <a:srgbClr val="006600"/>
                </a:solidFill>
                <a:latin typeface="+mj-lt"/>
                <a:cs typeface="Calibri" pitchFamily="34" charset="0"/>
              </a:rPr>
              <a:t>41/22)</a:t>
            </a:r>
            <a:endParaRPr lang="en-US" sz="1300" dirty="0">
              <a:ln/>
              <a:solidFill>
                <a:srgbClr val="006600"/>
              </a:solidFill>
              <a:latin typeface="+mj-lt"/>
              <a:cs typeface="Calibri" pitchFamily="34" charset="0"/>
            </a:endParaRPr>
          </a:p>
          <a:p>
            <a:pPr marL="285750" lvl="1" indent="-285750" algn="just" defTabSz="755650">
              <a:lnSpc>
                <a:spcPct val="90000"/>
              </a:lnSpc>
              <a:spcAft>
                <a:spcPct val="15000"/>
              </a:spcAft>
              <a:buFont typeface="Niagara Engraved" panose="04020502070703030202" pitchFamily="82" charset="0"/>
              <a:buChar char="—"/>
            </a:pPr>
            <a:r>
              <a:rPr lang="en-US" sz="1100" b="0" dirty="0" smtClean="0">
                <a:ln/>
                <a:solidFill>
                  <a:srgbClr val="006600"/>
                </a:solidFill>
                <a:latin typeface="+mj-lt"/>
                <a:cs typeface="Calibri" pitchFamily="34" charset="0"/>
              </a:rPr>
              <a:t>More than 40 </a:t>
            </a:r>
            <a:r>
              <a:rPr lang="en-US" sz="1100" b="0" dirty="0">
                <a:ln/>
                <a:solidFill>
                  <a:srgbClr val="006600"/>
                </a:solidFill>
                <a:latin typeface="+mj-lt"/>
                <a:cs typeface="Calibri" pitchFamily="34" charset="0"/>
              </a:rPr>
              <a:t>years of investment experience</a:t>
            </a:r>
          </a:p>
          <a:p>
            <a:pPr marL="285750" lvl="1" indent="-285750" algn="just" defTabSz="755650">
              <a:lnSpc>
                <a:spcPct val="90000"/>
              </a:lnSpc>
              <a:spcAft>
                <a:spcPct val="15000"/>
              </a:spcAft>
              <a:buFont typeface="Niagara Engraved" panose="04020502070703030202" pitchFamily="82" charset="0"/>
              <a:buChar char="—"/>
            </a:pPr>
            <a:r>
              <a:rPr lang="en-US" sz="1100" b="0" dirty="0">
                <a:ln/>
                <a:solidFill>
                  <a:srgbClr val="006600"/>
                </a:solidFill>
                <a:latin typeface="+mj-lt"/>
                <a:cs typeface="Calibri" pitchFamily="34" charset="0"/>
              </a:rPr>
              <a:t>Founder of Pheim </a:t>
            </a:r>
            <a:r>
              <a:rPr lang="en-US" sz="1100" b="0" dirty="0" smtClean="0">
                <a:ln/>
                <a:solidFill>
                  <a:srgbClr val="006600"/>
                </a:solidFill>
                <a:latin typeface="+mj-lt"/>
                <a:cs typeface="Calibri" pitchFamily="34" charset="0"/>
              </a:rPr>
              <a:t>Malaysia </a:t>
            </a:r>
            <a:r>
              <a:rPr lang="en-US" sz="1100" b="0" dirty="0">
                <a:ln/>
                <a:solidFill>
                  <a:srgbClr val="006600"/>
                </a:solidFill>
                <a:latin typeface="+mj-lt"/>
                <a:cs typeface="Calibri" pitchFamily="34" charset="0"/>
              </a:rPr>
              <a:t>and Pheim </a:t>
            </a:r>
            <a:r>
              <a:rPr lang="en-US" sz="1100" b="0" dirty="0" smtClean="0">
                <a:ln/>
                <a:solidFill>
                  <a:srgbClr val="006600"/>
                </a:solidFill>
                <a:latin typeface="+mj-lt"/>
                <a:cs typeface="Calibri" pitchFamily="34" charset="0"/>
              </a:rPr>
              <a:t>Singapore in 1994 and 1995 respectively</a:t>
            </a:r>
            <a:endParaRPr lang="en-SG" sz="1100" b="0" dirty="0">
              <a:solidFill>
                <a:srgbClr val="006600"/>
              </a:solidFill>
              <a:latin typeface="+mj-lt"/>
              <a:cs typeface="Calibri" pitchFamily="34" charset="0"/>
            </a:endParaRPr>
          </a:p>
          <a:p>
            <a:pPr marL="285750" lvl="1" indent="-285750" algn="just" defTabSz="755650">
              <a:lnSpc>
                <a:spcPct val="90000"/>
              </a:lnSpc>
              <a:spcAft>
                <a:spcPct val="15000"/>
              </a:spcAft>
              <a:buFont typeface="Niagara Engraved" panose="04020502070703030202" pitchFamily="82" charset="0"/>
              <a:buChar char="—"/>
            </a:pPr>
            <a:r>
              <a:rPr lang="en-SG" sz="1100" b="0" dirty="0">
                <a:solidFill>
                  <a:srgbClr val="006600"/>
                </a:solidFill>
                <a:latin typeface="+mj-lt"/>
                <a:cs typeface="Calibri" pitchFamily="34" charset="0"/>
              </a:rPr>
              <a:t>Oversees all investments and AUM growth strategy</a:t>
            </a:r>
          </a:p>
          <a:p>
            <a:pPr marL="285750" lvl="1" indent="-285750" algn="just" defTabSz="755650">
              <a:lnSpc>
                <a:spcPct val="90000"/>
              </a:lnSpc>
              <a:spcAft>
                <a:spcPct val="15000"/>
              </a:spcAft>
              <a:buFont typeface="Niagara Engraved" panose="04020502070703030202" pitchFamily="82" charset="0"/>
              <a:buChar char="—"/>
            </a:pPr>
            <a:r>
              <a:rPr lang="en-SG" sz="1100" b="0" dirty="0">
                <a:solidFill>
                  <a:srgbClr val="006600"/>
                </a:solidFill>
                <a:latin typeface="+mj-lt"/>
                <a:cs typeface="Calibri" pitchFamily="34" charset="0"/>
              </a:rPr>
              <a:t>Asset allocation </a:t>
            </a:r>
            <a:endParaRPr lang="en-SG" sz="1100" dirty="0">
              <a:solidFill>
                <a:srgbClr val="006600"/>
              </a:solidFill>
              <a:latin typeface="+mj-lt"/>
              <a:cs typeface="Calibri" pitchFamily="34" charset="0"/>
            </a:endParaRPr>
          </a:p>
          <a:p>
            <a:endParaRPr lang="en-SG" sz="1100" dirty="0"/>
          </a:p>
        </p:txBody>
      </p:sp>
      <p:sp>
        <p:nvSpPr>
          <p:cNvPr id="33" name="Rounded Rectangle 32"/>
          <p:cNvSpPr/>
          <p:nvPr/>
        </p:nvSpPr>
        <p:spPr bwMode="auto">
          <a:xfrm>
            <a:off x="1571253" y="2711182"/>
            <a:ext cx="8002571" cy="1202338"/>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34" name="TextBox 33"/>
          <p:cNvSpPr txBox="1"/>
          <p:nvPr/>
        </p:nvSpPr>
        <p:spPr>
          <a:xfrm>
            <a:off x="1803091" y="2743200"/>
            <a:ext cx="7538893" cy="987963"/>
          </a:xfrm>
          <a:prstGeom prst="rect">
            <a:avLst/>
          </a:prstGeom>
          <a:noFill/>
        </p:spPr>
        <p:txBody>
          <a:bodyPr wrap="square" rtlCol="0">
            <a:spAutoFit/>
          </a:bodyPr>
          <a:lstStyle/>
          <a:p>
            <a:pPr marL="0" lvl="1" algn="just" defTabSz="755650">
              <a:lnSpc>
                <a:spcPct val="90000"/>
              </a:lnSpc>
              <a:spcAft>
                <a:spcPct val="15000"/>
              </a:spcAft>
            </a:pPr>
            <a:r>
              <a:rPr lang="en-US" sz="1300" dirty="0" smtClean="0">
                <a:solidFill>
                  <a:srgbClr val="006600"/>
                </a:solidFill>
                <a:latin typeface="+mj-lt"/>
                <a:cs typeface="Calibri" pitchFamily="34" charset="0"/>
              </a:rPr>
              <a:t>Dr</a:t>
            </a:r>
            <a:r>
              <a:rPr lang="en-US" sz="1300" dirty="0">
                <a:solidFill>
                  <a:srgbClr val="006600"/>
                </a:solidFill>
                <a:latin typeface="+mj-lt"/>
                <a:cs typeface="Calibri" pitchFamily="34" charset="0"/>
              </a:rPr>
              <a:t>. Roger ZHU, </a:t>
            </a:r>
            <a:r>
              <a:rPr lang="en-US" sz="1300" dirty="0" smtClean="0">
                <a:solidFill>
                  <a:srgbClr val="006600"/>
                </a:solidFill>
                <a:latin typeface="+mj-lt"/>
                <a:cs typeface="Calibri" pitchFamily="34" charset="0"/>
              </a:rPr>
              <a:t>Fund Manager (6/4)</a:t>
            </a:r>
            <a:endParaRPr lang="en-US" sz="1300" dirty="0">
              <a:solidFill>
                <a:srgbClr val="006600"/>
              </a:solidFill>
              <a:latin typeface="+mj-lt"/>
              <a:cs typeface="Calibri" pitchFamily="34" charset="0"/>
            </a:endParaRPr>
          </a:p>
          <a:p>
            <a:pPr marL="285750" lvl="1" indent="-285750" algn="just" defTabSz="755650">
              <a:lnSpc>
                <a:spcPct val="90000"/>
              </a:lnSpc>
              <a:spcAft>
                <a:spcPct val="15000"/>
              </a:spcAft>
              <a:buFont typeface="Niagara Engraved" panose="04020502070703030202" pitchFamily="82" charset="0"/>
              <a:buChar char="—"/>
            </a:pPr>
            <a:r>
              <a:rPr lang="en-US" sz="1100" b="0" dirty="0" smtClean="0">
                <a:solidFill>
                  <a:srgbClr val="006600"/>
                </a:solidFill>
                <a:latin typeface="+mj-lt"/>
                <a:cs typeface="Calibri" pitchFamily="34" charset="0"/>
              </a:rPr>
              <a:t>6 </a:t>
            </a:r>
            <a:r>
              <a:rPr lang="en-US" sz="1100" b="0" dirty="0">
                <a:solidFill>
                  <a:srgbClr val="006600"/>
                </a:solidFill>
                <a:latin typeface="+mj-lt"/>
                <a:cs typeface="Calibri" pitchFamily="34" charset="0"/>
              </a:rPr>
              <a:t>years of industry experience </a:t>
            </a:r>
          </a:p>
          <a:p>
            <a:pPr marL="285750" lvl="1" indent="-285750" algn="just" defTabSz="755650">
              <a:lnSpc>
                <a:spcPct val="90000"/>
              </a:lnSpc>
              <a:spcAft>
                <a:spcPct val="15000"/>
              </a:spcAft>
              <a:buFont typeface="Niagara Engraved" panose="04020502070703030202" pitchFamily="82" charset="0"/>
              <a:buChar char="—"/>
            </a:pPr>
            <a:r>
              <a:rPr lang="en-US" sz="1100" b="0" dirty="0">
                <a:solidFill>
                  <a:srgbClr val="006600"/>
                </a:solidFill>
                <a:latin typeface="+mj-lt"/>
                <a:cs typeface="Calibri" pitchFamily="34" charset="0"/>
              </a:rPr>
              <a:t>B.Eng (Hons), Ph.D. </a:t>
            </a:r>
            <a:endParaRPr lang="en-SG" sz="1100" b="0" dirty="0">
              <a:solidFill>
                <a:srgbClr val="006600"/>
              </a:solidFill>
              <a:latin typeface="+mj-lt"/>
              <a:cs typeface="Calibri" pitchFamily="34" charset="0"/>
            </a:endParaRPr>
          </a:p>
          <a:p>
            <a:pPr marL="285750" lvl="1" indent="-285750" algn="just" defTabSz="755650">
              <a:lnSpc>
                <a:spcPct val="90000"/>
              </a:lnSpc>
              <a:spcAft>
                <a:spcPct val="15000"/>
              </a:spcAft>
              <a:buFont typeface="Niagara Engraved" panose="04020502070703030202" pitchFamily="82" charset="0"/>
              <a:buChar char="—"/>
            </a:pPr>
            <a:r>
              <a:rPr lang="en-US" sz="1100" b="0" dirty="0">
                <a:solidFill>
                  <a:srgbClr val="006600"/>
                </a:solidFill>
                <a:latin typeface="+mj-lt"/>
                <a:cs typeface="Calibri" pitchFamily="34" charset="0"/>
              </a:rPr>
              <a:t>Country Coverage: Thailand, </a:t>
            </a:r>
            <a:r>
              <a:rPr lang="en-US" sz="1100" b="0" dirty="0" smtClean="0">
                <a:solidFill>
                  <a:srgbClr val="006600"/>
                </a:solidFill>
                <a:latin typeface="+mj-lt"/>
                <a:cs typeface="Calibri" pitchFamily="34" charset="0"/>
              </a:rPr>
              <a:t>Indonesia, India, China/HK, Taiwan, Philippines and Australia. </a:t>
            </a:r>
          </a:p>
          <a:p>
            <a:pPr marL="285750" lvl="1" indent="-285750" algn="just" defTabSz="755650">
              <a:lnSpc>
                <a:spcPct val="90000"/>
              </a:lnSpc>
              <a:spcAft>
                <a:spcPct val="15000"/>
              </a:spcAft>
              <a:buFont typeface="Niagara Engraved" panose="04020502070703030202" pitchFamily="82" charset="0"/>
              <a:buChar char="—"/>
            </a:pPr>
            <a:r>
              <a:rPr lang="en-US" sz="1100" b="0" dirty="0" smtClean="0">
                <a:solidFill>
                  <a:srgbClr val="006600"/>
                </a:solidFill>
                <a:latin typeface="+mj-lt"/>
                <a:cs typeface="Calibri" pitchFamily="34" charset="0"/>
              </a:rPr>
              <a:t>Sector </a:t>
            </a:r>
            <a:r>
              <a:rPr lang="en-US" sz="1100" b="0" dirty="0">
                <a:solidFill>
                  <a:srgbClr val="006600"/>
                </a:solidFill>
                <a:latin typeface="+mj-lt"/>
                <a:cs typeface="Calibri" pitchFamily="34" charset="0"/>
              </a:rPr>
              <a:t>Coverage: Technology, Consumer, </a:t>
            </a:r>
            <a:r>
              <a:rPr lang="en-US" sz="1100" b="0" dirty="0" smtClean="0">
                <a:solidFill>
                  <a:srgbClr val="006600"/>
                </a:solidFill>
                <a:latin typeface="+mj-lt"/>
                <a:cs typeface="Calibri" pitchFamily="34" charset="0"/>
              </a:rPr>
              <a:t>Aviation </a:t>
            </a:r>
            <a:r>
              <a:rPr lang="en-US" sz="1100" b="0" dirty="0">
                <a:solidFill>
                  <a:srgbClr val="006600"/>
                </a:solidFill>
                <a:latin typeface="+mj-lt"/>
                <a:cs typeface="Calibri" pitchFamily="34" charset="0"/>
              </a:rPr>
              <a:t>and </a:t>
            </a:r>
            <a:r>
              <a:rPr lang="en-US" sz="1100" b="0" dirty="0" smtClean="0">
                <a:solidFill>
                  <a:srgbClr val="006600"/>
                </a:solidFill>
                <a:latin typeface="+mj-lt"/>
                <a:cs typeface="Calibri" pitchFamily="34" charset="0"/>
              </a:rPr>
              <a:t>others. </a:t>
            </a:r>
            <a:endParaRPr lang="en-SG" sz="1200" b="0" dirty="0">
              <a:solidFill>
                <a:srgbClr val="006600"/>
              </a:solidFill>
              <a:latin typeface="+mj-lt"/>
              <a:cs typeface="Calibri" pitchFamily="34" charset="0"/>
            </a:endParaRPr>
          </a:p>
        </p:txBody>
      </p:sp>
      <p:sp>
        <p:nvSpPr>
          <p:cNvPr id="36" name="TextBox 35"/>
          <p:cNvSpPr txBox="1"/>
          <p:nvPr/>
        </p:nvSpPr>
        <p:spPr>
          <a:xfrm>
            <a:off x="1781323" y="4236919"/>
            <a:ext cx="7819878" cy="1179554"/>
          </a:xfrm>
          <a:prstGeom prst="rect">
            <a:avLst/>
          </a:prstGeom>
          <a:noFill/>
        </p:spPr>
        <p:txBody>
          <a:bodyPr wrap="square" rtlCol="0">
            <a:spAutoFit/>
          </a:bodyPr>
          <a:lstStyle/>
          <a:p>
            <a:pPr marL="0" lvl="1" algn="just" defTabSz="755650">
              <a:lnSpc>
                <a:spcPct val="90000"/>
              </a:lnSpc>
              <a:spcAft>
                <a:spcPct val="15000"/>
              </a:spcAft>
            </a:pPr>
            <a:r>
              <a:rPr lang="en-US" sz="1300" dirty="0">
                <a:solidFill>
                  <a:srgbClr val="006600"/>
                </a:solidFill>
                <a:latin typeface="+mj-lt"/>
                <a:cs typeface="Calibri" pitchFamily="34" charset="0"/>
              </a:rPr>
              <a:t>Ms. SZE Jia Min, </a:t>
            </a:r>
            <a:r>
              <a:rPr lang="en-US" sz="1300" dirty="0" smtClean="0">
                <a:solidFill>
                  <a:srgbClr val="006600"/>
                </a:solidFill>
                <a:latin typeface="+mj-lt"/>
                <a:cs typeface="Calibri" pitchFamily="34" charset="0"/>
              </a:rPr>
              <a:t>Assistant Fund Manager (7/1)</a:t>
            </a:r>
            <a:endParaRPr lang="en-US" sz="1300" dirty="0">
              <a:solidFill>
                <a:srgbClr val="006600"/>
              </a:solidFill>
              <a:latin typeface="+mj-lt"/>
              <a:cs typeface="Calibri" pitchFamily="34" charset="0"/>
            </a:endParaRPr>
          </a:p>
          <a:p>
            <a:pPr marL="284400" lvl="1" indent="-284400" defTabSz="755650">
              <a:lnSpc>
                <a:spcPct val="90000"/>
              </a:lnSpc>
              <a:spcAft>
                <a:spcPct val="15000"/>
              </a:spcAft>
              <a:buFont typeface="Niagara Engraved" panose="04020502070703030202" pitchFamily="82" charset="0"/>
              <a:buChar char="—"/>
            </a:pPr>
            <a:r>
              <a:rPr lang="en-US" sz="1100" b="0" dirty="0">
                <a:solidFill>
                  <a:srgbClr val="006600"/>
                </a:solidFill>
                <a:cs typeface="Calibri" pitchFamily="34" charset="0"/>
              </a:rPr>
              <a:t>6 years of industry experience </a:t>
            </a:r>
          </a:p>
          <a:p>
            <a:pPr marL="284400" lvl="1" indent="-284400" defTabSz="755650">
              <a:lnSpc>
                <a:spcPct val="90000"/>
              </a:lnSpc>
              <a:spcAft>
                <a:spcPct val="15000"/>
              </a:spcAft>
              <a:buFont typeface="Niagara Engraved" panose="04020502070703030202" pitchFamily="82" charset="0"/>
              <a:buChar char="—"/>
            </a:pPr>
            <a:r>
              <a:rPr lang="en-US" sz="1100" b="0" dirty="0">
                <a:solidFill>
                  <a:srgbClr val="006600"/>
                </a:solidFill>
                <a:cs typeface="Calibri" pitchFamily="34" charset="0"/>
              </a:rPr>
              <a:t>M.Sc. in Applied Finance </a:t>
            </a:r>
          </a:p>
          <a:p>
            <a:pPr marL="284400" lvl="1" indent="-284400" defTabSz="755650">
              <a:lnSpc>
                <a:spcPct val="90000"/>
              </a:lnSpc>
              <a:spcAft>
                <a:spcPct val="15000"/>
              </a:spcAft>
              <a:buFont typeface="Niagara Engraved" panose="04020502070703030202" pitchFamily="82" charset="0"/>
              <a:buChar char="—"/>
            </a:pPr>
            <a:r>
              <a:rPr lang="en-US" sz="1100" b="0" dirty="0">
                <a:solidFill>
                  <a:srgbClr val="006600"/>
                </a:solidFill>
                <a:cs typeface="Calibri" pitchFamily="34" charset="0"/>
              </a:rPr>
              <a:t>Country Coverage: </a:t>
            </a:r>
            <a:r>
              <a:rPr lang="en-US" sz="1100" b="0" dirty="0" smtClean="0">
                <a:solidFill>
                  <a:srgbClr val="006600"/>
                </a:solidFill>
                <a:cs typeface="Calibri" pitchFamily="34" charset="0"/>
              </a:rPr>
              <a:t>Malaysia, Singapore, Korea and  </a:t>
            </a:r>
            <a:r>
              <a:rPr lang="en-US" sz="1100" b="0" dirty="0">
                <a:solidFill>
                  <a:srgbClr val="006600"/>
                </a:solidFill>
                <a:cs typeface="Calibri" pitchFamily="34" charset="0"/>
              </a:rPr>
              <a:t>Vietnam. </a:t>
            </a:r>
            <a:endParaRPr lang="en-US" sz="1100" b="0" dirty="0" smtClean="0">
              <a:solidFill>
                <a:srgbClr val="006600"/>
              </a:solidFill>
              <a:cs typeface="Calibri" pitchFamily="34" charset="0"/>
            </a:endParaRPr>
          </a:p>
          <a:p>
            <a:pPr marL="284400" lvl="1" indent="-284400" defTabSz="755650">
              <a:lnSpc>
                <a:spcPct val="90000"/>
              </a:lnSpc>
              <a:spcAft>
                <a:spcPct val="15000"/>
              </a:spcAft>
              <a:buFont typeface="Niagara Engraved" panose="04020502070703030202" pitchFamily="82" charset="0"/>
              <a:buChar char="—"/>
            </a:pPr>
            <a:r>
              <a:rPr lang="en-US" sz="1100" b="0" dirty="0" smtClean="0">
                <a:solidFill>
                  <a:srgbClr val="006600"/>
                </a:solidFill>
                <a:cs typeface="Calibri" pitchFamily="34" charset="0"/>
              </a:rPr>
              <a:t>Sector </a:t>
            </a:r>
            <a:r>
              <a:rPr lang="en-US" sz="1100" b="0" dirty="0">
                <a:solidFill>
                  <a:srgbClr val="006600"/>
                </a:solidFill>
                <a:cs typeface="Calibri" pitchFamily="34" charset="0"/>
              </a:rPr>
              <a:t>Coverage Property, REITs and Construction and Telecommunications </a:t>
            </a:r>
          </a:p>
          <a:p>
            <a:pPr marL="285750" lvl="1" indent="-285750" algn="just" defTabSz="755650">
              <a:lnSpc>
                <a:spcPct val="90000"/>
              </a:lnSpc>
              <a:spcAft>
                <a:spcPct val="15000"/>
              </a:spcAft>
              <a:buFont typeface="Niagara Engraved" panose="04020502070703030202" pitchFamily="82" charset="0"/>
              <a:buChar char="—"/>
            </a:pPr>
            <a:endParaRPr lang="en-SG" sz="1200" b="0" dirty="0">
              <a:solidFill>
                <a:srgbClr val="006600"/>
              </a:solidFill>
              <a:latin typeface="+mj-lt"/>
              <a:cs typeface="Calibri" pitchFamily="34" charset="0"/>
            </a:endParaRPr>
          </a:p>
        </p:txBody>
      </p:sp>
      <p:sp>
        <p:nvSpPr>
          <p:cNvPr id="37" name="TextBox 36"/>
          <p:cNvSpPr txBox="1"/>
          <p:nvPr/>
        </p:nvSpPr>
        <p:spPr>
          <a:xfrm>
            <a:off x="558974" y="6248401"/>
            <a:ext cx="7543800" cy="246221"/>
          </a:xfrm>
          <a:prstGeom prst="rect">
            <a:avLst/>
          </a:prstGeom>
          <a:noFill/>
        </p:spPr>
        <p:txBody>
          <a:bodyPr wrap="square" rtlCol="0">
            <a:spAutoFit/>
          </a:bodyPr>
          <a:lstStyle/>
          <a:p>
            <a:r>
              <a:rPr lang="en-US" sz="1000" dirty="0">
                <a:solidFill>
                  <a:srgbClr val="515151"/>
                </a:solidFill>
              </a:rPr>
              <a:t>Numbers in brackets represent years of experience and years in firm. Source: Pheim AM, as at </a:t>
            </a:r>
            <a:r>
              <a:rPr lang="en-US" sz="1000" dirty="0" smtClean="0">
                <a:solidFill>
                  <a:srgbClr val="515151"/>
                </a:solidFill>
              </a:rPr>
              <a:t>1 October  2017</a:t>
            </a:r>
            <a:endParaRPr lang="en-SG" sz="1000" dirty="0">
              <a:solidFill>
                <a:srgbClr val="515151"/>
              </a:solidFill>
            </a:endParaRPr>
          </a:p>
        </p:txBody>
      </p:sp>
      <p:sp>
        <p:nvSpPr>
          <p:cNvPr id="29" name="Rectangle 28"/>
          <p:cNvSpPr/>
          <p:nvPr/>
        </p:nvSpPr>
        <p:spPr>
          <a:xfrm>
            <a:off x="1737390" y="2081406"/>
            <a:ext cx="7836434" cy="244682"/>
          </a:xfrm>
          <a:prstGeom prst="rect">
            <a:avLst/>
          </a:prstGeom>
        </p:spPr>
        <p:txBody>
          <a:bodyPr wrap="square">
            <a:spAutoFit/>
          </a:bodyPr>
          <a:lstStyle/>
          <a:p>
            <a:pPr marL="0" lvl="1" algn="just" defTabSz="755650">
              <a:lnSpc>
                <a:spcPct val="90000"/>
              </a:lnSpc>
              <a:spcAft>
                <a:spcPct val="15000"/>
              </a:spcAft>
            </a:pPr>
            <a:r>
              <a:rPr lang="en-SG" sz="1100" b="0" dirty="0" smtClean="0">
                <a:ln/>
                <a:solidFill>
                  <a:srgbClr val="006600"/>
                </a:solidFill>
                <a:latin typeface="+mj-lt"/>
                <a:cs typeface="Calibri" pitchFamily="34" charset="0"/>
              </a:rPr>
              <a:t> </a:t>
            </a:r>
            <a:endParaRPr lang="en-SG" sz="1100" b="0" dirty="0">
              <a:ln/>
              <a:solidFill>
                <a:srgbClr val="006600"/>
              </a:solidFill>
              <a:latin typeface="+mj-lt"/>
              <a:cs typeface="Calibri" pitchFamily="34" charset="0"/>
            </a:endParaRPr>
          </a:p>
        </p:txBody>
      </p:sp>
      <p:sp>
        <p:nvSpPr>
          <p:cNvPr id="25" name="Rounded Rectangle 24"/>
          <p:cNvSpPr/>
          <p:nvPr/>
        </p:nvSpPr>
        <p:spPr bwMode="auto">
          <a:xfrm>
            <a:off x="1571250" y="1220971"/>
            <a:ext cx="8002571" cy="1202338"/>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26" name="Rounded Rectangle 25"/>
          <p:cNvSpPr/>
          <p:nvPr/>
        </p:nvSpPr>
        <p:spPr bwMode="auto">
          <a:xfrm>
            <a:off x="1571251" y="4107250"/>
            <a:ext cx="8002571" cy="1202338"/>
          </a:xfrm>
          <a:prstGeom prst="roundRect">
            <a:avLst/>
          </a:prstGeom>
          <a:noFill/>
          <a:ln w="22225" cap="flat" cmpd="sng" algn="ctr">
            <a:solidFill>
              <a:srgbClr val="66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59582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3. INVESTMENT PHILOSOPHY</a:t>
            </a:r>
            <a:endParaRPr lang="en-SG" sz="2600" dirty="0">
              <a:solidFill>
                <a:srgbClr val="469050"/>
              </a:solidFill>
            </a:endParaRPr>
          </a:p>
        </p:txBody>
      </p:sp>
      <p:sp>
        <p:nvSpPr>
          <p:cNvPr id="11" name="TextBox 10"/>
          <p:cNvSpPr txBox="1"/>
          <p:nvPr/>
        </p:nvSpPr>
        <p:spPr>
          <a:xfrm>
            <a:off x="1905000" y="6489512"/>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t>8</a:t>
            </a:r>
            <a:endParaRPr lang="en-US" sz="1000" dirty="0">
              <a:solidFill>
                <a:srgbClr val="515151"/>
              </a:solidFill>
            </a:endParaRPr>
          </a:p>
        </p:txBody>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1279520"/>
            <a:ext cx="8859476" cy="1708160"/>
          </a:xfrm>
          <a:prstGeom prst="rect">
            <a:avLst/>
          </a:prstGeom>
        </p:spPr>
        <p:txBody>
          <a:bodyPr wrap="square">
            <a:spAutoFit/>
          </a:bodyPr>
          <a:lstStyle/>
          <a:p>
            <a:pPr algn="just"/>
            <a:r>
              <a:rPr lang="en-SG" sz="1800" dirty="0">
                <a:solidFill>
                  <a:srgbClr val="306236"/>
                </a:solidFill>
              </a:rPr>
              <a:t>Investment Philosophy</a:t>
            </a:r>
          </a:p>
          <a:p>
            <a:pPr algn="just"/>
            <a:endParaRPr lang="en-US" sz="1500" b="0" dirty="0" smtClean="0">
              <a:solidFill>
                <a:srgbClr val="515151"/>
              </a:solidFill>
            </a:endParaRPr>
          </a:p>
          <a:p>
            <a:pPr algn="just"/>
            <a:r>
              <a:rPr lang="en-US" sz="1800" b="0" dirty="0" smtClean="0">
                <a:solidFill>
                  <a:srgbClr val="515151"/>
                </a:solidFill>
              </a:rPr>
              <a:t>Pheim practices value investing.  </a:t>
            </a:r>
          </a:p>
          <a:p>
            <a:pPr algn="just"/>
            <a:endParaRPr lang="en-US" sz="1800" b="0" dirty="0">
              <a:solidFill>
                <a:srgbClr val="515151"/>
              </a:solidFill>
            </a:endParaRPr>
          </a:p>
          <a:p>
            <a:pPr algn="just"/>
            <a:r>
              <a:rPr lang="en-US" sz="1800" b="0" dirty="0" smtClean="0">
                <a:solidFill>
                  <a:srgbClr val="515151"/>
                </a:solidFill>
              </a:rPr>
              <a:t>Pheim will fully invest near market troughs and trim exposure near market peaks, but will never fully invest at all times.  </a:t>
            </a:r>
            <a:endParaRPr lang="en-SG" sz="1800" b="0" dirty="0">
              <a:solidFill>
                <a:srgbClr val="515151"/>
              </a:solidFill>
            </a:endParaRPr>
          </a:p>
        </p:txBody>
      </p:sp>
    </p:spTree>
    <p:extLst>
      <p:ext uri="{BB962C8B-B14F-4D97-AF65-F5344CB8AC3E}">
        <p14:creationId xmlns:p14="http://schemas.microsoft.com/office/powerpoint/2010/main" val="56002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77150" cy="868363"/>
          </a:xfrm>
        </p:spPr>
        <p:txBody>
          <a:bodyPr/>
          <a:lstStyle/>
          <a:p>
            <a:r>
              <a:rPr lang="en-US" dirty="0"/>
              <a:t>An Early Mover</a:t>
            </a:r>
          </a:p>
        </p:txBody>
      </p:sp>
      <p:cxnSp>
        <p:nvCxnSpPr>
          <p:cNvPr id="8" name="Straight Connector 7"/>
          <p:cNvCxnSpPr/>
          <p:nvPr/>
        </p:nvCxnSpPr>
        <p:spPr bwMode="auto">
          <a:xfrm>
            <a:off x="381000" y="914400"/>
            <a:ext cx="9067800" cy="0"/>
          </a:xfrm>
          <a:prstGeom prst="line">
            <a:avLst/>
          </a:prstGeom>
          <a:noFill/>
          <a:ln w="22225" cap="flat" cmpd="sng" algn="ctr">
            <a:solidFill>
              <a:srgbClr val="30623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cxn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52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421957"/>
            <a:ext cx="7543800" cy="492443"/>
          </a:xfrm>
          <a:prstGeom prst="rect">
            <a:avLst/>
          </a:prstGeom>
          <a:noFill/>
        </p:spPr>
        <p:txBody>
          <a:bodyPr wrap="square" rtlCol="0">
            <a:spAutoFit/>
          </a:bodyPr>
          <a:lstStyle/>
          <a:p>
            <a:r>
              <a:rPr lang="en-US" sz="2600" dirty="0">
                <a:solidFill>
                  <a:srgbClr val="469050"/>
                </a:solidFill>
              </a:rPr>
              <a:t>4. INVESTMENT APPROACH</a:t>
            </a:r>
            <a:endParaRPr lang="en-SG" sz="2600" dirty="0">
              <a:solidFill>
                <a:srgbClr val="469050"/>
              </a:solidFill>
            </a:endParaRPr>
          </a:p>
        </p:txBody>
      </p:sp>
      <p:sp>
        <p:nvSpPr>
          <p:cNvPr id="11" name="TextBox 10"/>
          <p:cNvSpPr txBox="1"/>
          <p:nvPr/>
        </p:nvSpPr>
        <p:spPr>
          <a:xfrm>
            <a:off x="1905000" y="6481948"/>
            <a:ext cx="7315200" cy="261610"/>
          </a:xfrm>
          <a:prstGeom prst="rect">
            <a:avLst/>
          </a:prstGeom>
          <a:noFill/>
        </p:spPr>
        <p:txBody>
          <a:bodyPr wrap="square" rtlCol="0">
            <a:spAutoFit/>
          </a:bodyPr>
          <a:lstStyle/>
          <a:p>
            <a:pPr algn="r"/>
            <a:r>
              <a:rPr lang="en-US" sz="1100" b="0" dirty="0">
                <a:solidFill>
                  <a:srgbClr val="515151"/>
                </a:solidFill>
              </a:rPr>
              <a:t>Confidential – Not for redistribution. This material must be read in conjunction with the “Disclaimer” on the last page</a:t>
            </a:r>
            <a:endParaRPr lang="en-SG" sz="1100" b="0" dirty="0">
              <a:solidFill>
                <a:srgbClr val="515151"/>
              </a:solidFill>
            </a:endParaRPr>
          </a:p>
        </p:txBody>
      </p:sp>
      <p:sp>
        <p:nvSpPr>
          <p:cNvPr id="12" name="Footer Placeholder 4"/>
          <p:cNvSpPr txBox="1">
            <a:spLocks/>
          </p:cNvSpPr>
          <p:nvPr/>
        </p:nvSpPr>
        <p:spPr bwMode="auto">
          <a:xfrm>
            <a:off x="9220200" y="6477000"/>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4000" b="1" kern="1200">
                <a:solidFill>
                  <a:schemeClr val="bg1"/>
                </a:solidFill>
                <a:latin typeface="Arial" charset="0"/>
                <a:ea typeface="+mn-ea"/>
                <a:cs typeface="+mn-cs"/>
              </a:defRPr>
            </a:lvl2pPr>
            <a:lvl3pPr marL="914400" algn="l" rtl="0" fontAlgn="base">
              <a:spcBef>
                <a:spcPct val="0"/>
              </a:spcBef>
              <a:spcAft>
                <a:spcPct val="0"/>
              </a:spcAft>
              <a:defRPr sz="4000" b="1" kern="1200">
                <a:solidFill>
                  <a:schemeClr val="bg1"/>
                </a:solidFill>
                <a:latin typeface="Arial" charset="0"/>
                <a:ea typeface="+mn-ea"/>
                <a:cs typeface="+mn-cs"/>
              </a:defRPr>
            </a:lvl3pPr>
            <a:lvl4pPr marL="1371600" algn="l" rtl="0" fontAlgn="base">
              <a:spcBef>
                <a:spcPct val="0"/>
              </a:spcBef>
              <a:spcAft>
                <a:spcPct val="0"/>
              </a:spcAft>
              <a:defRPr sz="4000" b="1" kern="1200">
                <a:solidFill>
                  <a:schemeClr val="bg1"/>
                </a:solidFill>
                <a:latin typeface="Arial" charset="0"/>
                <a:ea typeface="+mn-ea"/>
                <a:cs typeface="+mn-cs"/>
              </a:defRPr>
            </a:lvl4pPr>
            <a:lvl5pPr marL="1828800" algn="l" rtl="0" fontAlgn="base">
              <a:spcBef>
                <a:spcPct val="0"/>
              </a:spcBef>
              <a:spcAft>
                <a:spcPct val="0"/>
              </a:spcAft>
              <a:defRPr sz="4000" b="1" kern="1200">
                <a:solidFill>
                  <a:schemeClr val="bg1"/>
                </a:solidFill>
                <a:latin typeface="Arial" charset="0"/>
                <a:ea typeface="+mn-ea"/>
                <a:cs typeface="+mn-cs"/>
              </a:defRPr>
            </a:lvl5pPr>
            <a:lvl6pPr marL="2286000" algn="l" defTabSz="914400" rtl="0" eaLnBrk="1" latinLnBrk="0" hangingPunct="1">
              <a:defRPr sz="4000" b="1" kern="1200">
                <a:solidFill>
                  <a:schemeClr val="bg1"/>
                </a:solidFill>
                <a:latin typeface="Arial" charset="0"/>
                <a:ea typeface="+mn-ea"/>
                <a:cs typeface="+mn-cs"/>
              </a:defRPr>
            </a:lvl6pPr>
            <a:lvl7pPr marL="2743200" algn="l" defTabSz="914400" rtl="0" eaLnBrk="1" latinLnBrk="0" hangingPunct="1">
              <a:defRPr sz="4000" b="1" kern="1200">
                <a:solidFill>
                  <a:schemeClr val="bg1"/>
                </a:solidFill>
                <a:latin typeface="Arial" charset="0"/>
                <a:ea typeface="+mn-ea"/>
                <a:cs typeface="+mn-cs"/>
              </a:defRPr>
            </a:lvl7pPr>
            <a:lvl8pPr marL="3200400" algn="l" defTabSz="914400" rtl="0" eaLnBrk="1" latinLnBrk="0" hangingPunct="1">
              <a:defRPr sz="4000" b="1" kern="1200">
                <a:solidFill>
                  <a:schemeClr val="bg1"/>
                </a:solidFill>
                <a:latin typeface="Arial" charset="0"/>
                <a:ea typeface="+mn-ea"/>
                <a:cs typeface="+mn-cs"/>
              </a:defRPr>
            </a:lvl8pPr>
            <a:lvl9pPr marL="3657600" algn="l" defTabSz="914400" rtl="0" eaLnBrk="1" latinLnBrk="0" hangingPunct="1">
              <a:defRPr sz="4000" b="1" kern="1200">
                <a:solidFill>
                  <a:schemeClr val="bg1"/>
                </a:solidFill>
                <a:latin typeface="Arial" charset="0"/>
                <a:ea typeface="+mn-ea"/>
                <a:cs typeface="+mn-cs"/>
              </a:defRPr>
            </a:lvl9pPr>
          </a:lstStyle>
          <a:p>
            <a:r>
              <a:rPr lang="en-US" dirty="0"/>
              <a:t> </a:t>
            </a:r>
            <a:r>
              <a:rPr lang="en-US" sz="1000" dirty="0"/>
              <a:t>9</a:t>
            </a:r>
            <a:endParaRPr lang="en-US" sz="1000" dirty="0">
              <a:solidFill>
                <a:srgbClr val="515151"/>
              </a:solidFill>
            </a:endParaRPr>
          </a:p>
        </p:txBody>
      </p:sp>
      <p:sp>
        <p:nvSpPr>
          <p:cNvPr id="19" name="Flowchart: Delay 18"/>
          <p:cNvSpPr/>
          <p:nvPr/>
        </p:nvSpPr>
        <p:spPr bwMode="auto">
          <a:xfrm>
            <a:off x="5867400" y="4778433"/>
            <a:ext cx="612648" cy="612648"/>
          </a:xfrm>
          <a:prstGeom prst="flowChartDelay">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0" y="1143000"/>
            <a:ext cx="46482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2743200" y="1066800"/>
            <a:ext cx="2590800" cy="1676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4000" b="1" i="0" u="none" strike="noStrike" cap="none" normalizeH="0" baseline="0" dirty="0">
              <a:ln>
                <a:noFill/>
              </a:ln>
              <a:solidFill>
                <a:schemeClr val="bg1"/>
              </a:solidFill>
              <a:effectLst/>
              <a:latin typeface="Arial" charset="0"/>
            </a:endParaRPr>
          </a:p>
        </p:txBody>
      </p:sp>
      <p:sp>
        <p:nvSpPr>
          <p:cNvPr id="13" name="Rectangle 12"/>
          <p:cNvSpPr/>
          <p:nvPr/>
        </p:nvSpPr>
        <p:spPr>
          <a:xfrm>
            <a:off x="471616" y="1182130"/>
            <a:ext cx="8859476" cy="3924151"/>
          </a:xfrm>
          <a:prstGeom prst="rect">
            <a:avLst/>
          </a:prstGeom>
        </p:spPr>
        <p:txBody>
          <a:bodyPr wrap="square">
            <a:spAutoFit/>
          </a:bodyPr>
          <a:lstStyle/>
          <a:p>
            <a:pPr algn="just"/>
            <a:r>
              <a:rPr lang="en-SG" sz="1800" dirty="0">
                <a:solidFill>
                  <a:srgbClr val="306236"/>
                </a:solidFill>
              </a:rPr>
              <a:t>Investment Approach</a:t>
            </a:r>
          </a:p>
          <a:p>
            <a:pPr algn="just"/>
            <a:endParaRPr lang="en-SG" sz="1500" b="0" dirty="0">
              <a:solidFill>
                <a:srgbClr val="515151"/>
              </a:solidFill>
            </a:endParaRPr>
          </a:p>
          <a:p>
            <a:pPr marL="285750" indent="-285750" algn="just">
              <a:buFontTx/>
              <a:buChar char="-"/>
            </a:pPr>
            <a:r>
              <a:rPr lang="en-SG" sz="1800" b="0" dirty="0">
                <a:solidFill>
                  <a:srgbClr val="515151"/>
                </a:solidFill>
              </a:rPr>
              <a:t>Benchmark Agnostic</a:t>
            </a:r>
          </a:p>
          <a:p>
            <a:pPr algn="just"/>
            <a:endParaRPr lang="en-SG" sz="1800" b="0" dirty="0">
              <a:solidFill>
                <a:srgbClr val="515151"/>
              </a:solidFill>
            </a:endParaRPr>
          </a:p>
          <a:p>
            <a:pPr marL="285750" indent="-285750" algn="just">
              <a:buFontTx/>
              <a:buChar char="-"/>
            </a:pPr>
            <a:r>
              <a:rPr lang="en-SG" sz="1800" b="0" dirty="0">
                <a:solidFill>
                  <a:srgbClr val="515151"/>
                </a:solidFill>
              </a:rPr>
              <a:t>Bottom-up stock selection </a:t>
            </a:r>
          </a:p>
          <a:p>
            <a:pPr algn="just"/>
            <a:endParaRPr lang="en-SG" sz="1800" b="0" dirty="0">
              <a:solidFill>
                <a:srgbClr val="515151"/>
              </a:solidFill>
            </a:endParaRPr>
          </a:p>
          <a:p>
            <a:pPr marL="285750" indent="-285750" algn="just">
              <a:buFontTx/>
              <a:buChar char="-"/>
            </a:pPr>
            <a:r>
              <a:rPr lang="en-SG" sz="1800" b="0" dirty="0" smtClean="0">
                <a:solidFill>
                  <a:srgbClr val="515151"/>
                </a:solidFill>
              </a:rPr>
              <a:t>Fundamental-driven</a:t>
            </a:r>
            <a:r>
              <a:rPr lang="en-SG" sz="1800" b="0" dirty="0">
                <a:solidFill>
                  <a:srgbClr val="515151"/>
                </a:solidFill>
              </a:rPr>
              <a:t>, adopting a value approach while taking macro factors into consideration</a:t>
            </a:r>
          </a:p>
          <a:p>
            <a:pPr algn="just"/>
            <a:endParaRPr lang="en-SG" sz="1800" b="0" dirty="0">
              <a:solidFill>
                <a:srgbClr val="515151"/>
              </a:solidFill>
            </a:endParaRPr>
          </a:p>
          <a:p>
            <a:pPr marL="285750" indent="-285750" algn="just">
              <a:buFontTx/>
              <a:buChar char="-"/>
            </a:pPr>
            <a:r>
              <a:rPr lang="en-SG" sz="1800" b="0" dirty="0">
                <a:solidFill>
                  <a:srgbClr val="515151"/>
                </a:solidFill>
              </a:rPr>
              <a:t>Market capitalisation: Small- to mid-cap bias</a:t>
            </a:r>
          </a:p>
          <a:p>
            <a:pPr marL="285750" indent="-285750" algn="just">
              <a:buFontTx/>
              <a:buChar char="-"/>
            </a:pPr>
            <a:endParaRPr lang="en-SG" sz="1800" b="0" dirty="0">
              <a:solidFill>
                <a:srgbClr val="515151"/>
              </a:solidFill>
            </a:endParaRPr>
          </a:p>
          <a:p>
            <a:pPr marL="285750" indent="-285750" algn="just">
              <a:buFontTx/>
              <a:buChar char="-"/>
            </a:pPr>
            <a:r>
              <a:rPr lang="en-SG" sz="1800" b="0" dirty="0">
                <a:solidFill>
                  <a:srgbClr val="515151"/>
                </a:solidFill>
              </a:rPr>
              <a:t>Number of holdings: 40 to 100 stocks</a:t>
            </a:r>
          </a:p>
          <a:p>
            <a:pPr algn="just"/>
            <a:endParaRPr lang="en-SG" sz="1800" b="0" dirty="0">
              <a:solidFill>
                <a:srgbClr val="515151"/>
              </a:solidFill>
            </a:endParaRPr>
          </a:p>
          <a:p>
            <a:pPr algn="just"/>
            <a:endParaRPr lang="en-SG" sz="1800" b="0" dirty="0">
              <a:solidFill>
                <a:srgbClr val="515151"/>
              </a:solidFill>
            </a:endParaRPr>
          </a:p>
        </p:txBody>
      </p:sp>
    </p:spTree>
    <p:extLst>
      <p:ext uri="{BB962C8B-B14F-4D97-AF65-F5344CB8AC3E}">
        <p14:creationId xmlns:p14="http://schemas.microsoft.com/office/powerpoint/2010/main" val="1719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ample presentation slides">
  <a:themeElements>
    <a:clrScheme name="1_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rgbClr val="00000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bg1"/>
            </a:solidFill>
            <a:effectLst/>
            <a:latin typeface="Arial" charset="0"/>
          </a:defRPr>
        </a:defPPr>
      </a:lstStyle>
    </a:lnDef>
  </a:objectDefaults>
  <a:extraClrSchemeLst>
    <a:extraClrScheme>
      <a:clrScheme name="1_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20162</TotalTime>
  <Words>4394</Words>
  <Application>Microsoft Office PowerPoint</Application>
  <PresentationFormat>A4 Paper (210x297 mm)</PresentationFormat>
  <Paragraphs>524</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1_Sample presentation slides</vt:lpstr>
      <vt:lpstr>Custom Design</vt:lpstr>
      <vt:lpstr>PowerPoint Presentation</vt:lpstr>
      <vt:lpstr>An Early Mover</vt:lpstr>
      <vt:lpstr>An Early Mover</vt:lpstr>
      <vt:lpstr>An Early Mover</vt:lpstr>
      <vt:lpstr>An Early Mover</vt:lpstr>
      <vt:lpstr>PowerPoint Presentation</vt:lpstr>
      <vt:lpstr>PowerPoint Presentation</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lpstr>An Early Mover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PHEIM ASSET MANAGEMENT</dc:title>
  <dc:creator>Roger Chiman</dc:creator>
  <cp:lastModifiedBy>Jasmine Tham</cp:lastModifiedBy>
  <cp:revision>2215</cp:revision>
  <cp:lastPrinted>2017-04-21T06:41:45Z</cp:lastPrinted>
  <dcterms:created xsi:type="dcterms:W3CDTF">2007-04-29T02:10:39Z</dcterms:created>
  <dcterms:modified xsi:type="dcterms:W3CDTF">2017-10-05T04:12:10Z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